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35"/>
  </p:notesMasterIdLst>
  <p:sldIdLst>
    <p:sldId id="282" r:id="rId2"/>
    <p:sldId id="365" r:id="rId3"/>
    <p:sldId id="409" r:id="rId4"/>
    <p:sldId id="325" r:id="rId5"/>
    <p:sldId id="410" r:id="rId6"/>
    <p:sldId id="411" r:id="rId7"/>
    <p:sldId id="328" r:id="rId8"/>
    <p:sldId id="412" r:id="rId9"/>
    <p:sldId id="326" r:id="rId10"/>
    <p:sldId id="413" r:id="rId11"/>
    <p:sldId id="414" r:id="rId12"/>
    <p:sldId id="319" r:id="rId13"/>
    <p:sldId id="264" r:id="rId14"/>
    <p:sldId id="397" r:id="rId15"/>
    <p:sldId id="322" r:id="rId16"/>
    <p:sldId id="415" r:id="rId17"/>
    <p:sldId id="419" r:id="rId18"/>
    <p:sldId id="420" r:id="rId19"/>
    <p:sldId id="366" r:id="rId20"/>
    <p:sldId id="399" r:id="rId21"/>
    <p:sldId id="378" r:id="rId22"/>
    <p:sldId id="426" r:id="rId23"/>
    <p:sldId id="406" r:id="rId24"/>
    <p:sldId id="404" r:id="rId25"/>
    <p:sldId id="421" r:id="rId26"/>
    <p:sldId id="422" r:id="rId27"/>
    <p:sldId id="418" r:id="rId28"/>
    <p:sldId id="423" r:id="rId29"/>
    <p:sldId id="424" r:id="rId30"/>
    <p:sldId id="425" r:id="rId31"/>
    <p:sldId id="395" r:id="rId32"/>
    <p:sldId id="416" r:id="rId33"/>
    <p:sldId id="337" r:id="rId34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FA76"/>
    <a:srgbClr val="F8F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707" autoAdjust="0"/>
  </p:normalViewPr>
  <p:slideViewPr>
    <p:cSldViewPr>
      <p:cViewPr>
        <p:scale>
          <a:sx n="91" d="100"/>
          <a:sy n="91" d="100"/>
        </p:scale>
        <p:origin x="-1219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6400" cy="496888"/>
          </a:xfrm>
          <a:prstGeom prst="rect">
            <a:avLst/>
          </a:prstGeom>
        </p:spPr>
        <p:txBody>
          <a:bodyPr vert="horz" lIns="91729" tIns="45864" rIns="91729" bIns="4586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8"/>
          </a:xfrm>
          <a:prstGeom prst="rect">
            <a:avLst/>
          </a:prstGeom>
        </p:spPr>
        <p:txBody>
          <a:bodyPr vert="horz" lIns="91729" tIns="45864" rIns="91729" bIns="45864" rtlCol="0"/>
          <a:lstStyle>
            <a:lvl1pPr algn="r">
              <a:defRPr sz="1200"/>
            </a:lvl1pPr>
          </a:lstStyle>
          <a:p>
            <a:fld id="{3D4E178B-4279-40AA-9B58-9814D19FB4B9}" type="datetimeFigureOut">
              <a:rPr lang="it-IT" smtClean="0"/>
              <a:pPr/>
              <a:t>30/04/2022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9" tIns="45864" rIns="91729" bIns="4586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3" y="4714878"/>
            <a:ext cx="5438775" cy="4467225"/>
          </a:xfrm>
          <a:prstGeom prst="rect">
            <a:avLst/>
          </a:prstGeom>
        </p:spPr>
        <p:txBody>
          <a:bodyPr vert="horz" lIns="91729" tIns="45864" rIns="91729" bIns="45864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3" y="9428167"/>
            <a:ext cx="2946400" cy="496887"/>
          </a:xfrm>
          <a:prstGeom prst="rect">
            <a:avLst/>
          </a:prstGeom>
        </p:spPr>
        <p:txBody>
          <a:bodyPr vert="horz" lIns="91729" tIns="45864" rIns="91729" bIns="4586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9" y="9428167"/>
            <a:ext cx="2946400" cy="496887"/>
          </a:xfrm>
          <a:prstGeom prst="rect">
            <a:avLst/>
          </a:prstGeom>
        </p:spPr>
        <p:txBody>
          <a:bodyPr vert="horz" lIns="91729" tIns="45864" rIns="91729" bIns="45864" rtlCol="0" anchor="b"/>
          <a:lstStyle>
            <a:lvl1pPr algn="r">
              <a:defRPr sz="1200"/>
            </a:lvl1pPr>
          </a:lstStyle>
          <a:p>
            <a:fld id="{DEA55B7C-9C22-4F6A-A5F9-B35374E6CF2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0906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9287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9945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025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0259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0259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0259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7720" indent="-287584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50339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10474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70609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30746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90880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51015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11151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E8D353BA-519A-45BB-950F-014A0698F240}" type="slidenum">
              <a:rPr kumimoji="0" lang="it-IT" altLang="it-IT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19</a:t>
            </a:fld>
            <a:endParaRPr kumimoji="0" lang="it-IT" altLang="it-IT">
              <a:solidFill>
                <a:prstClr val="black"/>
              </a:solidFill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5850" y="804863"/>
            <a:ext cx="5297488" cy="3973512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668670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06182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148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148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14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7720" indent="-287584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50339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10474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70609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30746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90880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51015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11151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127910A-2113-4814-9E9E-D0A684BD2FAB}" type="slidenum">
              <a:rPr kumimoji="0" lang="it-IT" altLang="it-IT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2</a:t>
            </a:fld>
            <a:endParaRPr kumimoji="0" lang="it-IT" altLang="it-IT">
              <a:solidFill>
                <a:prstClr val="black"/>
              </a:solidFill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5850" y="804863"/>
            <a:ext cx="5297488" cy="3973512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434107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148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148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36345" y="8607470"/>
            <a:ext cx="2936248" cy="45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71" tIns="47286" rIns="94571" bIns="47286" anchor="b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fld id="{D203095B-94DD-4503-A641-502D100066C0}" type="slidenum">
              <a:rPr lang="it-IT" altLang="it-IT" sz="1300"/>
              <a:pPr algn="r" eaLnBrk="1" hangingPunct="1"/>
              <a:t>33</a:t>
            </a:fld>
            <a:endParaRPr lang="it-IT" altLang="it-IT" sz="13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85850" y="804863"/>
            <a:ext cx="5297488" cy="39735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30751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7720" indent="-287584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50339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10474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70609" indent="-23006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30746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90880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51015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11151" indent="-23006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127910A-2113-4814-9E9E-D0A684BD2FAB}" type="slidenum">
              <a:rPr kumimoji="0" lang="it-IT" altLang="it-IT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kumimoji="0" lang="it-IT" altLang="it-IT">
              <a:solidFill>
                <a:prstClr val="black"/>
              </a:solidFill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5850" y="804863"/>
            <a:ext cx="5297488" cy="3973512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43410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850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8163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85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9318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9318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85850" y="804863"/>
            <a:ext cx="5297488" cy="397351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55B7C-9C22-4F6A-A5F9-B35374E6CF2F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37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B3191-7DFB-4D62-9E3B-14A67A828C5B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689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22F5-FBE8-4E64-9794-2FD005BEA3E8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938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7503-E099-44B7-9318-ED796407C031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8112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110" y="592085"/>
            <a:ext cx="8229330" cy="50783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it-IT" sz="33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110" y="1604520"/>
            <a:ext cx="822933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035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B1C1-79AC-48A4-8592-A53816161E56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669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FB96D-F316-4E26-9FEA-C05ECEE51AB4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090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CA3D-B476-4A8B-B739-1D79EEA4030B}" type="datetime1">
              <a:rPr lang="it-IT" smtClean="0"/>
              <a:t>30/04/2022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705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407C-0601-4D73-B5A3-2E10A52DF8CC}" type="datetime1">
              <a:rPr lang="it-IT" smtClean="0"/>
              <a:t>30/04/2022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868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A848-1D7E-444A-ADE8-F1F2C58978AC}" type="datetime1">
              <a:rPr lang="it-IT" smtClean="0"/>
              <a:t>30/04/2022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758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E7DF-73E4-4D38-B4ED-E6B8AE788ADC}" type="datetime1">
              <a:rPr lang="it-IT" smtClean="0"/>
              <a:t>30/04/2022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89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D3FB-B039-4707-B515-45BBADD1656B}" type="datetime1">
              <a:rPr lang="it-IT" smtClean="0"/>
              <a:t>30/04/2022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6872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D2C44-EE11-4862-8B9C-0C8F3B6856EC}" type="datetime1">
              <a:rPr lang="it-IT" smtClean="0"/>
              <a:t>30/04/2022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086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5385A-EE55-4F0B-96C5-5F44A3CF473E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Franco Pesaresi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F29F7-145C-4491-ABD5-F731B0F3392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656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o.pesaresi@gmail.com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620688"/>
            <a:ext cx="6400800" cy="5256584"/>
          </a:xfrm>
        </p:spPr>
        <p:txBody>
          <a:bodyPr>
            <a:normAutofit/>
          </a:bodyPr>
          <a:lstStyle/>
          <a:p>
            <a:r>
              <a:rPr lang="it-IT" sz="2800" b="1" i="1" dirty="0" smtClean="0">
                <a:solidFill>
                  <a:srgbClr val="FF0000"/>
                </a:solidFill>
                <a:ea typeface="Calibri"/>
              </a:rPr>
              <a:t>Le sfide del middle management in relazione al PNRR e al piano nazionale degli interventi e dei servizi sociali</a:t>
            </a:r>
            <a:endParaRPr lang="it-IT" sz="2800" dirty="0">
              <a:ea typeface="Calibri"/>
            </a:endParaRPr>
          </a:p>
          <a:p>
            <a:endParaRPr lang="it-IT" b="1" dirty="0">
              <a:solidFill>
                <a:schemeClr val="tx2"/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Franco Pesaresi</a:t>
            </a:r>
          </a:p>
          <a:p>
            <a:r>
              <a:rPr lang="it-IT" sz="1600" b="1" dirty="0">
                <a:solidFill>
                  <a:schemeClr val="tx1"/>
                </a:solidFill>
              </a:rPr>
              <a:t>(Direttore ASP Ambito 9 </a:t>
            </a:r>
            <a:r>
              <a:rPr lang="it-IT" sz="1600" b="1" dirty="0" smtClean="0">
                <a:solidFill>
                  <a:schemeClr val="tx1"/>
                </a:solidFill>
              </a:rPr>
              <a:t>Jesi (AN); </a:t>
            </a:r>
            <a:r>
              <a:rPr lang="it-IT" sz="1600" b="1" dirty="0">
                <a:solidFill>
                  <a:schemeClr val="tx1"/>
                </a:solidFill>
              </a:rPr>
              <a:t>NNA Network Non Autosufficienza)</a:t>
            </a:r>
          </a:p>
          <a:p>
            <a:endParaRPr lang="it-IT" sz="1600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it-IT" sz="1600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it-IT" sz="1600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it-IT" sz="2000" b="1" dirty="0" smtClean="0">
              <a:solidFill>
                <a:schemeClr val="tx1"/>
              </a:solidFill>
            </a:endParaRPr>
          </a:p>
          <a:p>
            <a:r>
              <a:rPr lang="it-IT" sz="2000" b="1" dirty="0" err="1" smtClean="0">
                <a:solidFill>
                  <a:schemeClr val="tx1"/>
                </a:solidFill>
              </a:rPr>
              <a:t>Webinar</a:t>
            </a:r>
            <a:r>
              <a:rPr lang="it-IT" sz="2000" b="1" dirty="0" smtClean="0">
                <a:solidFill>
                  <a:schemeClr val="tx1"/>
                </a:solidFill>
              </a:rPr>
              <a:t> </a:t>
            </a:r>
            <a:r>
              <a:rPr lang="it-IT" sz="2000" b="1" dirty="0" err="1" smtClean="0">
                <a:solidFill>
                  <a:schemeClr val="tx1"/>
                </a:solidFill>
              </a:rPr>
              <a:t>Macoss</a:t>
            </a:r>
            <a:r>
              <a:rPr lang="it-IT" sz="2000" b="1" dirty="0" smtClean="0">
                <a:solidFill>
                  <a:schemeClr val="tx1"/>
                </a:solidFill>
              </a:rPr>
              <a:t> - Università del Piemonte orientale </a:t>
            </a:r>
          </a:p>
          <a:p>
            <a:r>
              <a:rPr lang="it-IT" sz="1600" b="1" dirty="0" smtClean="0">
                <a:solidFill>
                  <a:schemeClr val="accent3">
                    <a:lumMod val="50000"/>
                  </a:schemeClr>
                </a:solidFill>
              </a:rPr>
              <a:t>6 maggio 2022</a:t>
            </a:r>
            <a:endParaRPr lang="it-IT" sz="16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it-IT" sz="1600" dirty="0" smtClean="0">
                <a:solidFill>
                  <a:schemeClr val="tx2"/>
                </a:solidFill>
              </a:rPr>
              <a:t>PNRR: quali sfide per i servizi sociosanitari</a:t>
            </a:r>
            <a:endParaRPr lang="it-IT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489097"/>
      </p:ext>
    </p:extLst>
  </p:cSld>
  <p:clrMapOvr>
    <a:masterClrMapping/>
  </p:clrMapOvr>
  <p:transition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00B050"/>
                </a:solidFill>
              </a:rPr>
              <a:t>3</a:t>
            </a:r>
            <a:r>
              <a:rPr lang="it-IT" sz="2400" b="1" dirty="0">
                <a:solidFill>
                  <a:srgbClr val="00B050"/>
                </a:solidFill>
              </a:rPr>
              <a:t>. </a:t>
            </a:r>
            <a:r>
              <a:rPr lang="it-IT" sz="2400" b="1" dirty="0" smtClean="0">
                <a:solidFill>
                  <a:srgbClr val="00B050"/>
                </a:solidFill>
              </a:rPr>
              <a:t>Legge di riforma in </a:t>
            </a:r>
            <a:r>
              <a:rPr lang="it-IT" sz="2400" b="1" dirty="0">
                <a:solidFill>
                  <a:srgbClr val="00B050"/>
                </a:solidFill>
              </a:rPr>
              <a:t>materia di disabilità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1196752"/>
            <a:ext cx="8229600" cy="442776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800" dirty="0" smtClean="0"/>
              <a:t>Legge </a:t>
            </a:r>
            <a:r>
              <a:rPr lang="it-IT" sz="1800" b="1" dirty="0" smtClean="0"/>
              <a:t>delega</a:t>
            </a:r>
            <a:r>
              <a:rPr lang="it-IT" sz="1800" dirty="0" smtClean="0"/>
              <a:t> approvata : </a:t>
            </a:r>
            <a:r>
              <a:rPr lang="it-IT" sz="1800" dirty="0"/>
              <a:t>LEGGE  22 dicembre 2021, n. </a:t>
            </a:r>
            <a:r>
              <a:rPr lang="it-IT" sz="1800" dirty="0" smtClean="0"/>
              <a:t>227.</a:t>
            </a:r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r>
              <a:rPr lang="it-IT" sz="1800" dirty="0" smtClean="0"/>
              <a:t>Vengono </a:t>
            </a:r>
            <a:r>
              <a:rPr lang="it-IT" sz="1800" dirty="0"/>
              <a:t>individuati otto </a:t>
            </a:r>
            <a:r>
              <a:rPr lang="it-IT" sz="1800" dirty="0" smtClean="0"/>
              <a:t>ambiti riguardanti:</a:t>
            </a:r>
            <a:endParaRPr lang="it-IT" sz="1800" dirty="0"/>
          </a:p>
          <a:p>
            <a:pPr lvl="0">
              <a:buFont typeface="+mj-lt"/>
              <a:buAutoNum type="arabicPeriod"/>
            </a:pPr>
            <a:r>
              <a:rPr lang="it-IT" sz="1800" dirty="0"/>
              <a:t>la definizione della condizione di disabilità;</a:t>
            </a:r>
          </a:p>
          <a:p>
            <a:pPr lvl="0">
              <a:buFont typeface="+mj-lt"/>
              <a:buAutoNum type="arabicPeriod"/>
            </a:pPr>
            <a:r>
              <a:rPr lang="it-IT" sz="1800" dirty="0"/>
              <a:t>l'</a:t>
            </a:r>
            <a:r>
              <a:rPr lang="it-IT" sz="1800" b="1" dirty="0"/>
              <a:t>accertamento</a:t>
            </a:r>
            <a:r>
              <a:rPr lang="it-IT" sz="1800" dirty="0"/>
              <a:t> della disabilità e la revisione dei suoi processi valutativi di base;</a:t>
            </a:r>
          </a:p>
          <a:p>
            <a:pPr lvl="0">
              <a:buFont typeface="+mj-lt"/>
              <a:buAutoNum type="arabicPeriod"/>
            </a:pPr>
            <a:r>
              <a:rPr lang="it-IT" sz="1800" dirty="0"/>
              <a:t>la </a:t>
            </a:r>
            <a:r>
              <a:rPr lang="it-IT" sz="1800" b="1" dirty="0"/>
              <a:t>valutazione</a:t>
            </a:r>
            <a:r>
              <a:rPr lang="it-IT" sz="1800" dirty="0"/>
              <a:t> multidimensionale della disabilità, la realizzazione del </a:t>
            </a:r>
            <a:r>
              <a:rPr lang="it-IT" sz="1800" b="1" dirty="0"/>
              <a:t>progetto personalizzato</a:t>
            </a:r>
            <a:r>
              <a:rPr lang="it-IT" sz="1800" dirty="0"/>
              <a:t> e di vita indipendente;</a:t>
            </a:r>
          </a:p>
          <a:p>
            <a:pPr lvl="0">
              <a:buFont typeface="+mj-lt"/>
              <a:buAutoNum type="arabicPeriod"/>
            </a:pPr>
            <a:r>
              <a:rPr lang="it-IT" sz="1800" dirty="0"/>
              <a:t>l'informatizzazione dei processi valutativi e di archiviazione;</a:t>
            </a:r>
          </a:p>
          <a:p>
            <a:pPr lvl="0">
              <a:buFont typeface="+mj-lt"/>
              <a:buAutoNum type="arabicPeriod"/>
            </a:pPr>
            <a:r>
              <a:rPr lang="it-IT" sz="1800" dirty="0"/>
              <a:t>la riqualificazione dei servizi pubblici in materia di inclusione e accessibilità;</a:t>
            </a:r>
          </a:p>
          <a:p>
            <a:pPr lvl="0">
              <a:buFont typeface="+mj-lt"/>
              <a:buAutoNum type="arabicPeriod"/>
            </a:pPr>
            <a:r>
              <a:rPr lang="it-IT" sz="1800" dirty="0"/>
              <a:t>l' istituzione di un Garante nazionale delle disabilità;</a:t>
            </a:r>
          </a:p>
          <a:p>
            <a:pPr lvl="0">
              <a:buFont typeface="+mj-lt"/>
              <a:buAutoNum type="arabicPeriod"/>
            </a:pPr>
            <a:r>
              <a:rPr lang="it-IT" sz="1800" dirty="0"/>
              <a:t>il potenziamento dell'Ufficio </a:t>
            </a:r>
            <a:r>
              <a:rPr lang="it-IT" sz="1800" dirty="0" smtClean="0"/>
              <a:t>ministeriale per </a:t>
            </a:r>
            <a:r>
              <a:rPr lang="it-IT" sz="1800" dirty="0"/>
              <a:t>le politiche in favore delle persone con </a:t>
            </a:r>
            <a:r>
              <a:rPr lang="it-IT" sz="1800" dirty="0" smtClean="0"/>
              <a:t>disabilità;</a:t>
            </a:r>
            <a:endParaRPr lang="it-IT" sz="1800" dirty="0"/>
          </a:p>
          <a:p>
            <a:pPr lvl="0">
              <a:buFont typeface="+mj-lt"/>
              <a:buAutoNum type="arabicPeriod"/>
            </a:pPr>
            <a:r>
              <a:rPr lang="it-IT" sz="1800" dirty="0"/>
              <a:t>le procedure volte alla determinazione dei </a:t>
            </a:r>
            <a:r>
              <a:rPr lang="it-IT" sz="1800" b="1" dirty="0"/>
              <a:t>livelli essenziali delle prestazioni</a:t>
            </a:r>
            <a:r>
              <a:rPr lang="it-IT" sz="1800" dirty="0" smtClean="0"/>
              <a:t>.</a:t>
            </a:r>
          </a:p>
          <a:p>
            <a:pPr lvl="0">
              <a:buFont typeface="+mj-lt"/>
              <a:buAutoNum type="arabicPeriod"/>
            </a:pPr>
            <a:endParaRPr lang="it-IT" sz="1800" dirty="0" smtClean="0"/>
          </a:p>
          <a:p>
            <a:pPr lvl="0">
              <a:buFont typeface="+mj-lt"/>
              <a:buAutoNum type="arabicPeriod"/>
            </a:pPr>
            <a:endParaRPr lang="it-IT" sz="1800" dirty="0"/>
          </a:p>
          <a:p>
            <a:pPr marL="0" indent="0">
              <a:buNone/>
            </a:pPr>
            <a:endParaRPr lang="it-IT" sz="12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721064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10" y="507447"/>
            <a:ext cx="8229330" cy="677108"/>
          </a:xfrm>
        </p:spPr>
        <p:txBody>
          <a:bodyPr/>
          <a:lstStyle/>
          <a:p>
            <a:r>
              <a:rPr lang="it-IT" b="1" dirty="0" smtClean="0">
                <a:solidFill>
                  <a:srgbClr val="00B050"/>
                </a:solidFill>
              </a:rPr>
              <a:t>Le riforme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/>
          </p:nvPr>
        </p:nvSpPr>
        <p:spPr/>
        <p:txBody>
          <a:bodyPr>
            <a:normAutofit fontScale="25000" lnSpcReduction="20000"/>
          </a:bodyPr>
          <a:lstStyle/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11200" dirty="0" smtClean="0"/>
          </a:p>
          <a:p>
            <a:endParaRPr lang="it-IT" sz="11200" dirty="0"/>
          </a:p>
          <a:p>
            <a:endParaRPr lang="it-IT" sz="11200" dirty="0" smtClean="0"/>
          </a:p>
          <a:p>
            <a:endParaRPr lang="it-IT" sz="11200" dirty="0"/>
          </a:p>
          <a:p>
            <a:endParaRPr lang="it-IT" sz="11200" dirty="0" smtClean="0"/>
          </a:p>
          <a:p>
            <a:endParaRPr lang="it-IT" sz="11200" dirty="0"/>
          </a:p>
          <a:p>
            <a:endParaRPr lang="it-IT" sz="11200" dirty="0" smtClean="0"/>
          </a:p>
          <a:p>
            <a:endParaRPr lang="it-IT" sz="11200" dirty="0"/>
          </a:p>
          <a:p>
            <a:endParaRPr lang="it-IT" sz="11200" dirty="0" smtClean="0"/>
          </a:p>
          <a:p>
            <a:endParaRPr lang="it-IT" sz="11200" dirty="0"/>
          </a:p>
          <a:p>
            <a:endParaRPr lang="it-IT" sz="11200" dirty="0" smtClean="0"/>
          </a:p>
          <a:p>
            <a:endParaRPr lang="it-IT" sz="11200" dirty="0"/>
          </a:p>
          <a:p>
            <a:endParaRPr lang="it-IT" sz="11200" dirty="0" smtClean="0"/>
          </a:p>
          <a:p>
            <a:r>
              <a:rPr lang="it-IT" sz="11200" dirty="0" smtClean="0"/>
              <a:t>Alla fine del 2024 dovremmo avere un quadro profondamente (?) riformato di tutta un’area del welfare: quella dell’assistenza ai disabili e agli anziani non autosufficienti.</a:t>
            </a:r>
          </a:p>
          <a:p>
            <a:pPr marL="0" indent="0">
              <a:buNone/>
            </a:pPr>
            <a:endParaRPr lang="it-IT" sz="11200" dirty="0" smtClean="0"/>
          </a:p>
          <a:p>
            <a:r>
              <a:rPr lang="it-IT" sz="11200" dirty="0" smtClean="0"/>
              <a:t>Dovremmo anche avere un luogo nuovo e riformato – le </a:t>
            </a:r>
            <a:r>
              <a:rPr lang="it-IT" sz="11200" dirty="0" err="1" smtClean="0"/>
              <a:t>CdC</a:t>
            </a:r>
            <a:r>
              <a:rPr lang="it-IT" sz="11200" dirty="0" smtClean="0"/>
              <a:t> – dove sperimentare ed attuare le riforme in modo integrato.</a:t>
            </a:r>
          </a:p>
          <a:p>
            <a:endParaRPr lang="it-IT" sz="11200" dirty="0" smtClean="0"/>
          </a:p>
          <a:p>
            <a:r>
              <a:rPr lang="it-IT" sz="11200" dirty="0" smtClean="0"/>
              <a:t>Ci sono potenzialità perché le riforme siano indirizzate verso il miglioramento dell’assistenza, la valorizzazione delle professionalità, l’integrazione sociosanitaria. Dipenderà dai contenuti. </a:t>
            </a:r>
          </a:p>
          <a:p>
            <a:endParaRPr lang="it-IT" sz="11200" dirty="0"/>
          </a:p>
        </p:txBody>
      </p:sp>
    </p:spTree>
    <p:extLst>
      <p:ext uri="{BB962C8B-B14F-4D97-AF65-F5344CB8AC3E}">
        <p14:creationId xmlns:p14="http://schemas.microsoft.com/office/powerpoint/2010/main" val="1964690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38150" y="1060450"/>
            <a:ext cx="8248650" cy="43914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5400" b="1" dirty="0">
                <a:solidFill>
                  <a:srgbClr val="00B050"/>
                </a:solidFill>
              </a:rPr>
              <a:t>Capitolo 2</a:t>
            </a:r>
          </a:p>
          <a:p>
            <a:pPr marL="0" indent="0" algn="ctr">
              <a:buNone/>
            </a:pPr>
            <a:endParaRPr lang="it-IT" sz="54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it-IT" sz="5400" b="1" dirty="0">
                <a:solidFill>
                  <a:srgbClr val="00B050"/>
                </a:solidFill>
              </a:rPr>
              <a:t>I FINANZIAMENTI DEL PNRR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1158301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https://images2.corriereobjects.it/infografiche/2021/dataroom/05/sanita/06_Nuova_sanita_DESK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463" y="2031818"/>
            <a:ext cx="4352501" cy="33499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ttangolo 4"/>
          <p:cNvSpPr/>
          <p:nvPr/>
        </p:nvSpPr>
        <p:spPr>
          <a:xfrm>
            <a:off x="1858489" y="977816"/>
            <a:ext cx="543593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1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Reti di prossimità, strutture e telemedicina per l'assistenza sanitaria territoriale</a:t>
            </a:r>
            <a:endParaRPr lang="it-IT" sz="21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42357" y="2217914"/>
            <a:ext cx="363681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3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PNRR prevede per rafforzare le reti di prossimità, strutture e telemedicina per l'assistenza sanitaria territoriale le seguenti attività:</a:t>
            </a:r>
            <a:endParaRPr lang="it-IT" sz="2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buFont typeface="Symbol" panose="05050102010706020507" pitchFamily="18" charset="2"/>
              <a:buChar char=""/>
            </a:pPr>
            <a:r>
              <a:rPr lang="it-IT" sz="1350" i="1" dirty="0">
                <a:latin typeface="Calibri" panose="020F0502020204030204" pitchFamily="34" charset="0"/>
                <a:ea typeface="Times New Roman" panose="02020603050405020304" pitchFamily="18" charset="0"/>
              </a:rPr>
              <a:t>Istituzione di </a:t>
            </a:r>
            <a:r>
              <a:rPr lang="it-IT" sz="1350" i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1.350 </a:t>
            </a:r>
            <a:r>
              <a:rPr lang="it-IT" sz="1350" b="1" i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Case </a:t>
            </a:r>
            <a:r>
              <a:rPr lang="it-IT" sz="135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della Comunità </a:t>
            </a:r>
            <a:r>
              <a:rPr lang="it-IT" sz="1350" i="1" dirty="0">
                <a:latin typeface="Calibri" panose="020F0502020204030204" pitchFamily="34" charset="0"/>
                <a:ea typeface="Times New Roman" panose="02020603050405020304" pitchFamily="18" charset="0"/>
              </a:rPr>
              <a:t>come perno delle prestazioni sul territorio in ambito Socio-sanitario;</a:t>
            </a:r>
            <a:endParaRPr lang="it-IT" sz="2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buFont typeface="Symbol" panose="05050102010706020507" pitchFamily="18" charset="2"/>
              <a:buChar char=""/>
            </a:pPr>
            <a:r>
              <a:rPr lang="it-IT" sz="1350" i="1" dirty="0">
                <a:latin typeface="Calibri" panose="020F0502020204030204" pitchFamily="34" charset="0"/>
                <a:ea typeface="Times New Roman" panose="02020603050405020304" pitchFamily="18" charset="0"/>
              </a:rPr>
              <a:t>La case come primo luogo di cura e </a:t>
            </a:r>
            <a:r>
              <a:rPr lang="it-IT" sz="135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l’Assistenza Domiciliare </a:t>
            </a:r>
            <a:r>
              <a:rPr lang="it-IT" sz="1350" i="1" dirty="0">
                <a:latin typeface="Calibri" panose="020F0502020204030204" pitchFamily="34" charset="0"/>
                <a:ea typeface="Times New Roman" panose="02020603050405020304" pitchFamily="18" charset="0"/>
              </a:rPr>
              <a:t>al fine di migliorare le prestazioni offerte in particolare alla persone vulnerabili e disabili, anche attraverso il ricorso a nuove tecnologie;</a:t>
            </a:r>
            <a:endParaRPr lang="it-IT" sz="2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buFont typeface="Symbol" panose="05050102010706020507" pitchFamily="18" charset="2"/>
              <a:buChar char=""/>
            </a:pPr>
            <a:r>
              <a:rPr lang="it-IT" sz="1350" i="1" dirty="0">
                <a:latin typeface="Calibri" panose="020F0502020204030204" pitchFamily="34" charset="0"/>
                <a:ea typeface="Times New Roman" panose="02020603050405020304" pitchFamily="18" charset="0"/>
              </a:rPr>
              <a:t>Il potenziamento di strutture </a:t>
            </a:r>
            <a:r>
              <a:rPr lang="it-IT" sz="1350" i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residenziali (400 </a:t>
            </a:r>
            <a:r>
              <a:rPr lang="it-IT" sz="1350" b="1" i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Ospedali </a:t>
            </a:r>
            <a:r>
              <a:rPr lang="it-IT" sz="135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di Comunità</a:t>
            </a:r>
            <a:r>
              <a:rPr lang="it-IT" sz="1350" i="1" dirty="0">
                <a:latin typeface="Calibri" panose="020F0502020204030204" pitchFamily="34" charset="0"/>
                <a:ea typeface="Times New Roman" panose="02020603050405020304" pitchFamily="18" charset="0"/>
              </a:rPr>
              <a:t>).</a:t>
            </a:r>
            <a:endParaRPr lang="it-IT" sz="2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1801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>
                <a:solidFill>
                  <a:srgbClr val="00B050"/>
                </a:solidFill>
              </a:rPr>
              <a:t>POTENZIAMENTO CURE DOMICILIARI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358584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2863" indent="0" algn="just">
              <a:buNone/>
            </a:pPr>
            <a:r>
              <a:rPr lang="it-IT" sz="1800" dirty="0"/>
              <a:t>Gli interventi sanitari, concepiti come un «pacchetto unitario, prevedono:</a:t>
            </a:r>
          </a:p>
          <a:p>
            <a:pPr marL="42863" indent="0" algn="just">
              <a:buNone/>
            </a:pPr>
            <a:endParaRPr lang="it-IT" sz="1800" dirty="0"/>
          </a:p>
          <a:p>
            <a:pPr marL="385763" algn="just">
              <a:buFont typeface="+mj-lt"/>
              <a:buAutoNum type="alphaUcPeriod"/>
            </a:pPr>
            <a:r>
              <a:rPr lang="it-IT" sz="1800" b="1" dirty="0"/>
              <a:t>Forte potenziamento dell’assistenza domiciliare</a:t>
            </a:r>
            <a:r>
              <a:rPr lang="it-IT" sz="1800" dirty="0"/>
              <a:t> (dal </a:t>
            </a:r>
            <a:r>
              <a:rPr lang="it-IT" sz="1800" dirty="0" smtClean="0"/>
              <a:t>6,2% </a:t>
            </a:r>
            <a:r>
              <a:rPr lang="it-IT" sz="1800" dirty="0"/>
              <a:t>al 10% di anziani assistiti);</a:t>
            </a:r>
          </a:p>
          <a:p>
            <a:pPr marL="385763" algn="just">
              <a:buFont typeface="+mj-lt"/>
              <a:buAutoNum type="alphaUcPeriod"/>
            </a:pPr>
            <a:endParaRPr lang="it-IT" sz="1800" dirty="0"/>
          </a:p>
          <a:p>
            <a:pPr marL="385763" algn="just">
              <a:buFont typeface="+mj-lt"/>
              <a:buAutoNum type="alphaUcPeriod"/>
            </a:pPr>
            <a:r>
              <a:rPr lang="it-IT" sz="1800" b="1" dirty="0"/>
              <a:t>Centrali operative territoriali</a:t>
            </a:r>
            <a:r>
              <a:rPr lang="it-IT" sz="1800" dirty="0"/>
              <a:t>. 600 COT che coordinano i servizi domiciliari con gli altri servizi sanitari;</a:t>
            </a:r>
          </a:p>
          <a:p>
            <a:pPr marL="385763" algn="just">
              <a:buFont typeface="+mj-lt"/>
              <a:buAutoNum type="alphaUcPeriod"/>
            </a:pPr>
            <a:endParaRPr lang="it-IT" sz="1800" dirty="0"/>
          </a:p>
          <a:p>
            <a:pPr marL="385763" algn="just">
              <a:buFont typeface="+mj-lt"/>
              <a:buAutoNum type="alphaUcPeriod"/>
            </a:pPr>
            <a:r>
              <a:rPr lang="it-IT" sz="1800" b="1" dirty="0"/>
              <a:t>Sviluppo della telemedicina, </a:t>
            </a:r>
            <a:r>
              <a:rPr lang="it-IT" sz="1800" dirty="0"/>
              <a:t>per supportare al meglio i pazienti con malattie croniche.</a:t>
            </a:r>
          </a:p>
          <a:p>
            <a:pPr marL="42863" indent="0">
              <a:buNone/>
            </a:pPr>
            <a:endParaRPr lang="it-IT" sz="1800" dirty="0"/>
          </a:p>
          <a:p>
            <a:pPr marL="42863" indent="0">
              <a:buNone/>
            </a:pPr>
            <a:endParaRPr lang="it-IT" sz="1800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30615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10" y="260649"/>
            <a:ext cx="8229330" cy="1080120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INVESTIMENTI NEL SOCIALE </a:t>
            </a:r>
            <a:br>
              <a:rPr lang="it-IT" sz="3600" b="1" dirty="0" smtClean="0">
                <a:solidFill>
                  <a:srgbClr val="00B050"/>
                </a:solidFill>
              </a:rPr>
            </a:br>
            <a:r>
              <a:rPr lang="it-IT" sz="2200" b="1" dirty="0" smtClean="0">
                <a:solidFill>
                  <a:srgbClr val="00B050"/>
                </a:solidFill>
              </a:rPr>
              <a:t>CHE RICHIEDONO INTEGRAZIONE SOCIOSANITARIA/1</a:t>
            </a:r>
            <a:endParaRPr lang="it-IT" sz="22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358584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85763" algn="just">
              <a:buFont typeface="+mj-lt"/>
              <a:buAutoNum type="alphaUcPeriod"/>
            </a:pPr>
            <a:r>
              <a:rPr lang="it-IT" sz="2400" b="1" dirty="0"/>
              <a:t>Dimissioni protette</a:t>
            </a:r>
            <a:r>
              <a:rPr lang="it-IT" sz="2400" dirty="0"/>
              <a:t>. 66 milioni per l’assistenza domiciliare sociale (SAD) per accompagnare (insieme all’ADI) le dimissioni protette </a:t>
            </a:r>
            <a:r>
              <a:rPr lang="it-IT" sz="1400" dirty="0"/>
              <a:t>(e dei senza dimora)</a:t>
            </a:r>
            <a:r>
              <a:rPr lang="it-IT" sz="2400" dirty="0"/>
              <a:t>.Poco.</a:t>
            </a:r>
          </a:p>
          <a:p>
            <a:pPr marL="42863" indent="0" algn="just">
              <a:buNone/>
            </a:pPr>
            <a:r>
              <a:rPr lang="it-IT" sz="2400" dirty="0"/>
              <a:t> </a:t>
            </a:r>
          </a:p>
          <a:p>
            <a:pPr marL="385763" algn="just">
              <a:buFont typeface="+mj-lt"/>
              <a:buAutoNum type="alphaUcPeriod"/>
            </a:pPr>
            <a:r>
              <a:rPr lang="it-IT" sz="2400" b="1" dirty="0"/>
              <a:t>R</a:t>
            </a:r>
            <a:r>
              <a:rPr lang="it-IT" sz="2400" b="1" dirty="0" smtClean="0"/>
              <a:t>eti </a:t>
            </a:r>
            <a:r>
              <a:rPr lang="it-IT" sz="2400" b="1" dirty="0"/>
              <a:t>di sostegno per mantenere a casa gli anziani </a:t>
            </a:r>
            <a:r>
              <a:rPr lang="it-IT" sz="2400" dirty="0"/>
              <a:t>(alloggi protetti, domotica, telemedicina, monitoraggio a distanza, rafforzamento </a:t>
            </a:r>
            <a:r>
              <a:rPr lang="it-IT" sz="2400" dirty="0" err="1"/>
              <a:t>domiciliarità</a:t>
            </a:r>
            <a:r>
              <a:rPr lang="it-IT" sz="2400" dirty="0" smtClean="0"/>
              <a:t>) o per la </a:t>
            </a:r>
            <a:r>
              <a:rPr lang="it-IT" sz="2400" b="1" dirty="0" smtClean="0"/>
              <a:t> riconversione di RSA</a:t>
            </a:r>
            <a:r>
              <a:rPr lang="it-IT" sz="2400" dirty="0" smtClean="0"/>
              <a:t> in </a:t>
            </a:r>
            <a:r>
              <a:rPr lang="it-IT" sz="2400" dirty="0"/>
              <a:t>gruppi di </a:t>
            </a:r>
            <a:r>
              <a:rPr lang="it-IT" sz="2400" dirty="0" smtClean="0"/>
              <a:t>appartamenti. 307 mln.</a:t>
            </a:r>
            <a:endParaRPr lang="it-IT" sz="2400" dirty="0"/>
          </a:p>
          <a:p>
            <a:pPr marL="42863" indent="0">
              <a:buNone/>
            </a:pPr>
            <a:endParaRPr lang="it-IT" sz="1800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153378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10" y="260649"/>
            <a:ext cx="8229330" cy="1080120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INVESTIMENTI NEL SOCIALE </a:t>
            </a:r>
            <a:br>
              <a:rPr lang="it-IT" sz="3600" b="1" dirty="0" smtClean="0">
                <a:solidFill>
                  <a:srgbClr val="00B050"/>
                </a:solidFill>
              </a:rPr>
            </a:br>
            <a:r>
              <a:rPr lang="it-IT" sz="2000" b="1" dirty="0" smtClean="0">
                <a:solidFill>
                  <a:srgbClr val="00B050"/>
                </a:solidFill>
              </a:rPr>
              <a:t>CHE RICHIEDONO INTEGRAZIONE SOCIOSANITARIA/2</a:t>
            </a:r>
            <a:endParaRPr lang="it-IT" sz="20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358584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2863" indent="0" algn="just">
              <a:buNone/>
            </a:pPr>
            <a:r>
              <a:rPr lang="it-IT" sz="2400" b="1" dirty="0" smtClean="0"/>
              <a:t>C. Percorsi di autonomia per persone con disabilità</a:t>
            </a:r>
            <a:r>
              <a:rPr lang="it-IT" sz="2400" dirty="0" smtClean="0"/>
              <a:t>. 500 </a:t>
            </a:r>
            <a:r>
              <a:rPr lang="it-IT" sz="2400" dirty="0"/>
              <a:t>milioni per </a:t>
            </a:r>
            <a:r>
              <a:rPr lang="it-IT" sz="2400" dirty="0" smtClean="0"/>
              <a:t> </a:t>
            </a:r>
          </a:p>
          <a:p>
            <a:pPr marL="500063" indent="-457200" algn="just">
              <a:buFont typeface="+mj-lt"/>
              <a:buAutoNum type="arabicPeriod"/>
            </a:pPr>
            <a:r>
              <a:rPr lang="it-IT" sz="2400" u="sng" dirty="0" smtClean="0"/>
              <a:t>valutazione integrata</a:t>
            </a:r>
            <a:r>
              <a:rPr lang="it-IT" sz="2400" dirty="0" smtClean="0"/>
              <a:t>, </a:t>
            </a:r>
            <a:endParaRPr lang="it-IT" sz="2400" dirty="0"/>
          </a:p>
          <a:p>
            <a:pPr marL="500063" indent="-457200" algn="just">
              <a:buFont typeface="+mj-lt"/>
              <a:buAutoNum type="arabicPeriod"/>
            </a:pPr>
            <a:r>
              <a:rPr lang="it-IT" sz="2400" dirty="0" smtClean="0"/>
              <a:t>adattamento alloggi e tecnologie/vita indipendente/lavoro da domicilio/servizi sociosanitari, </a:t>
            </a:r>
            <a:endParaRPr lang="it-IT" sz="2400" dirty="0"/>
          </a:p>
          <a:p>
            <a:pPr marL="500063" indent="-457200" algn="just">
              <a:buFont typeface="+mj-lt"/>
              <a:buAutoNum type="arabicPeriod"/>
            </a:pPr>
            <a:r>
              <a:rPr lang="it-IT" sz="2400" dirty="0" smtClean="0"/>
              <a:t>formazione digitale.</a:t>
            </a:r>
            <a:endParaRPr lang="it-IT" sz="1800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4167038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10" y="260649"/>
            <a:ext cx="8229330" cy="1080120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ALTRI INVESTIMENTI NEL SOCIALE </a:t>
            </a:r>
            <a:br>
              <a:rPr lang="it-IT" sz="3600" b="1" dirty="0" smtClean="0">
                <a:solidFill>
                  <a:srgbClr val="00B050"/>
                </a:solidFill>
              </a:rPr>
            </a:br>
            <a:endParaRPr lang="it-IT" sz="20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358584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00063" indent="-457200" algn="just">
              <a:buFont typeface="+mj-lt"/>
              <a:buAutoNum type="arabicPeriod"/>
            </a:pPr>
            <a:r>
              <a:rPr lang="it-IT" sz="2400" dirty="0"/>
              <a:t>Sostegno alle capacità </a:t>
            </a:r>
            <a:r>
              <a:rPr lang="it-IT" sz="2400" dirty="0" smtClean="0"/>
              <a:t>genitoriali, PIPPI</a:t>
            </a:r>
            <a:r>
              <a:rPr lang="it-IT" sz="2400" dirty="0"/>
              <a:t>;</a:t>
            </a:r>
            <a:r>
              <a:rPr lang="it-IT" sz="2400" dirty="0" smtClean="0"/>
              <a:t> </a:t>
            </a:r>
            <a:endParaRPr lang="it-IT" sz="2400" dirty="0"/>
          </a:p>
          <a:p>
            <a:pPr marL="500063" indent="-457200" algn="just">
              <a:buFont typeface="+mj-lt"/>
              <a:buAutoNum type="arabicPeriod"/>
            </a:pPr>
            <a:r>
              <a:rPr lang="it-IT" sz="2400" dirty="0"/>
              <a:t>Supervisione degli operatori </a:t>
            </a:r>
            <a:r>
              <a:rPr lang="it-IT" sz="2400" dirty="0" smtClean="0"/>
              <a:t>sociali;</a:t>
            </a:r>
            <a:endParaRPr lang="it-IT" sz="1800" b="1" dirty="0"/>
          </a:p>
          <a:p>
            <a:pPr marL="500063" indent="-457200" algn="just">
              <a:buFont typeface="+mj-lt"/>
              <a:buAutoNum type="arabicPeriod"/>
            </a:pPr>
            <a:r>
              <a:rPr lang="it-IT" sz="2400" dirty="0" err="1" smtClean="0"/>
              <a:t>Housing</a:t>
            </a:r>
            <a:r>
              <a:rPr lang="it-IT" sz="2400" dirty="0" smtClean="0"/>
              <a:t> first (per senza dimora);</a:t>
            </a:r>
          </a:p>
          <a:p>
            <a:pPr marL="500063" indent="-457200" algn="just">
              <a:buFont typeface="+mj-lt"/>
              <a:buAutoNum type="arabicPeriod"/>
            </a:pPr>
            <a:r>
              <a:rPr lang="it-IT" sz="2400" dirty="0" smtClean="0"/>
              <a:t>Stazioni di </a:t>
            </a:r>
            <a:r>
              <a:rPr lang="it-IT" sz="2400" dirty="0"/>
              <a:t>posta (per senza dimora). </a:t>
            </a:r>
            <a:endParaRPr lang="it-IT" sz="2400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5614919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10" y="260649"/>
            <a:ext cx="8229330" cy="1080120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Sintesi sugli  INVESTIMENTI del PNRR</a:t>
            </a:r>
            <a:br>
              <a:rPr lang="it-IT" sz="3600" b="1" dirty="0" smtClean="0">
                <a:solidFill>
                  <a:srgbClr val="00B050"/>
                </a:solidFill>
              </a:rPr>
            </a:br>
            <a:endParaRPr lang="it-IT" sz="20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358584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t-IT" sz="2100" b="1" dirty="0" smtClean="0"/>
              <a:t>Fortissimo potenziamento delle cure domiciliari (compresa telemedicina) e delle cure primarie (</a:t>
            </a:r>
            <a:r>
              <a:rPr lang="it-IT" sz="2100" b="1" dirty="0" err="1" smtClean="0"/>
              <a:t>CdC</a:t>
            </a:r>
            <a:r>
              <a:rPr lang="it-IT" sz="2100" b="1" dirty="0" smtClean="0"/>
              <a:t>, COT)</a:t>
            </a:r>
          </a:p>
          <a:p>
            <a:endParaRPr lang="it-IT" sz="2100" b="1" dirty="0" smtClean="0"/>
          </a:p>
          <a:p>
            <a:r>
              <a:rPr lang="it-IT" sz="2100" b="1" dirty="0" smtClean="0"/>
              <a:t>Investimenti per il mantenimento a casa di disabili e anziani (pochissimo per la gestione)</a:t>
            </a:r>
          </a:p>
          <a:p>
            <a:endParaRPr lang="it-IT" sz="2100" b="1" dirty="0" smtClean="0"/>
          </a:p>
          <a:p>
            <a:r>
              <a:rPr lang="it-IT" sz="2100" b="1" dirty="0" smtClean="0"/>
              <a:t>Grandissima disparità di risorse fra sanità e sociale che renderà ancora più difficile l’integrazione</a:t>
            </a: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3873137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spcBef>
                <a:spcPct val="20000"/>
              </a:spcBef>
              <a:buChar char="–"/>
              <a:defRPr sz="2100" b="1"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 b="1"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spcBef>
                <a:spcPct val="20000"/>
              </a:spcBef>
              <a:buChar char="–"/>
              <a:defRPr sz="1500" b="1"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B1B8901-9DDA-4385-8655-45128A71DAA7}" type="slidenum">
              <a:rPr lang="it-IT" altLang="it-IT" sz="1050" b="0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it-IT" altLang="it-IT" sz="1050" b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10" y="1284001"/>
            <a:ext cx="8229330" cy="415498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2700" b="1" dirty="0">
                <a:solidFill>
                  <a:srgbClr val="00B050"/>
                </a:solidFill>
              </a:rPr>
              <a:t>CAPITOLO </a:t>
            </a:r>
            <a:r>
              <a:rPr lang="it-IT" sz="2700" b="1" dirty="0" smtClean="0">
                <a:solidFill>
                  <a:srgbClr val="00B050"/>
                </a:solidFill>
              </a:rPr>
              <a:t>3</a:t>
            </a:r>
            <a:endParaRPr lang="it-IT" sz="2700" b="1" dirty="0">
              <a:solidFill>
                <a:srgbClr val="00B05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400300"/>
            <a:ext cx="7772400" cy="30861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800" dirty="0">
              <a:solidFill>
                <a:srgbClr val="00B050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4500" b="1" dirty="0" smtClean="0">
                <a:solidFill>
                  <a:srgbClr val="00B050"/>
                </a:solidFill>
              </a:rPr>
              <a:t>IL PIANO NAZIONALE DEGLI INTERVENTI E DEI SERVIZI SOCIALI: </a:t>
            </a:r>
            <a:endParaRPr lang="it-IT" altLang="it-IT" sz="4500" b="1" dirty="0">
              <a:solidFill>
                <a:srgbClr val="00B050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4500" b="1" dirty="0" smtClean="0">
                <a:solidFill>
                  <a:srgbClr val="00B050"/>
                </a:solidFill>
              </a:rPr>
              <a:t>I LEPS</a:t>
            </a:r>
            <a:endParaRPr lang="it-IT" altLang="it-IT" sz="45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59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spcBef>
                <a:spcPct val="20000"/>
              </a:spcBef>
              <a:buChar char="–"/>
              <a:defRPr sz="2100" b="1"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 b="1"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spcBef>
                <a:spcPct val="20000"/>
              </a:spcBef>
              <a:buChar char="–"/>
              <a:defRPr sz="1500" b="1"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4DFD256-249B-4538-8771-3FA384DBD777}" type="slidenum">
              <a:rPr lang="it-IT" altLang="it-IT" sz="1050" b="0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it-IT" altLang="it-IT" sz="1050" b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10" y="1307085"/>
            <a:ext cx="8229330" cy="369332"/>
          </a:xfrm>
        </p:spPr>
        <p:txBody>
          <a:bodyPr/>
          <a:lstStyle/>
          <a:p>
            <a:pPr algn="ctr" eaLnBrk="1" hangingPunct="1">
              <a:defRPr/>
            </a:pPr>
            <a:endParaRPr lang="it-IT" sz="2400" b="1" dirty="0">
              <a:solidFill>
                <a:srgbClr val="0070C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400300"/>
            <a:ext cx="7772400" cy="30861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4950" b="1" dirty="0" smtClean="0">
                <a:solidFill>
                  <a:srgbClr val="00B050"/>
                </a:solidFill>
              </a:rPr>
              <a:t>PNRR E PIANO NAZIONALE DEI SERVIZI SOCIALI:</a:t>
            </a:r>
            <a:endParaRPr lang="it-IT" altLang="it-IT" sz="4950" b="1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it-IT" sz="4950" b="1" dirty="0" smtClean="0">
                <a:solidFill>
                  <a:srgbClr val="00B050"/>
                </a:solidFill>
              </a:rPr>
              <a:t>QUALI PROSPETTIVE PER I SERVIZI SOCIOSANITARI?</a:t>
            </a:r>
            <a:endParaRPr lang="it-IT" altLang="it-IT" sz="495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12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Piano nazionale e legge di bilancio 2022</a:t>
            </a:r>
            <a:endParaRPr lang="it-IT" sz="36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1"/>
            <a:ext cx="8229600" cy="33944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2863" indent="0">
              <a:buNone/>
            </a:pPr>
            <a:r>
              <a:rPr lang="it-IT" sz="3600" dirty="0" smtClean="0"/>
              <a:t>Piano nazionale e legge di bilancio hanno definito un gruppo di </a:t>
            </a:r>
            <a:r>
              <a:rPr lang="it-IT" sz="3600" dirty="0" err="1" smtClean="0"/>
              <a:t>leps</a:t>
            </a:r>
            <a:r>
              <a:rPr lang="it-IT" sz="3600" dirty="0" smtClean="0"/>
              <a:t> prioritari</a:t>
            </a:r>
            <a:endParaRPr lang="it-IT" sz="3600" dirty="0"/>
          </a:p>
          <a:p>
            <a:pPr marL="42863" indent="0">
              <a:buNone/>
            </a:pPr>
            <a:endParaRPr lang="it-IT" sz="1800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1963723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00B050"/>
                </a:solidFill>
              </a:rPr>
              <a:t>I LEPS</a:t>
            </a:r>
            <a:endParaRPr lang="it-IT" sz="40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1" dirty="0"/>
              <a:t>LEPS prioritari </a:t>
            </a:r>
            <a:r>
              <a:rPr lang="it-IT" b="1" dirty="0" smtClean="0"/>
              <a:t>(</a:t>
            </a:r>
            <a:r>
              <a:rPr lang="it-IT" b="1" dirty="0" smtClean="0"/>
              <a:t>Legge di bilancio 2022</a:t>
            </a:r>
            <a:r>
              <a:rPr lang="it-IT" b="1" dirty="0" smtClean="0"/>
              <a:t>)</a:t>
            </a:r>
            <a:endParaRPr lang="it-IT" dirty="0"/>
          </a:p>
          <a:p>
            <a:pPr marL="514350" indent="-514350">
              <a:buFont typeface="+mj-lt"/>
              <a:buAutoNum type="alphaLcPeriod"/>
            </a:pPr>
            <a:r>
              <a:rPr lang="it-IT" b="1" dirty="0" smtClean="0"/>
              <a:t>pronto </a:t>
            </a:r>
            <a:r>
              <a:rPr lang="it-IT" b="1" dirty="0"/>
              <a:t>intervento </a:t>
            </a:r>
            <a:r>
              <a:rPr lang="it-IT" b="1" dirty="0" smtClean="0"/>
              <a:t>sociale</a:t>
            </a:r>
            <a:r>
              <a:rPr lang="it-IT" dirty="0"/>
              <a:t>;</a:t>
            </a:r>
            <a:r>
              <a:rPr lang="it-IT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it-IT" b="1" dirty="0" smtClean="0"/>
              <a:t>supervisione </a:t>
            </a:r>
            <a:r>
              <a:rPr lang="it-IT" b="1" dirty="0"/>
              <a:t>del personale dei servizi </a:t>
            </a:r>
            <a:r>
              <a:rPr lang="it-IT" b="1" dirty="0" smtClean="0"/>
              <a:t>sociali</a:t>
            </a:r>
            <a:r>
              <a:rPr lang="it-IT" dirty="0"/>
              <a:t>;</a:t>
            </a:r>
            <a:r>
              <a:rPr lang="it-IT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it-IT" b="1" dirty="0" smtClean="0"/>
              <a:t>servizi </a:t>
            </a:r>
            <a:r>
              <a:rPr lang="it-IT" b="1" dirty="0"/>
              <a:t>sociali per le dimissioni </a:t>
            </a:r>
            <a:r>
              <a:rPr lang="it-IT" b="1" dirty="0" smtClean="0"/>
              <a:t>protette</a:t>
            </a:r>
            <a:r>
              <a:rPr lang="it-IT" dirty="0"/>
              <a:t>;</a:t>
            </a:r>
            <a:r>
              <a:rPr lang="it-IT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it-IT" b="1" dirty="0" smtClean="0"/>
              <a:t>prevenzione </a:t>
            </a:r>
            <a:r>
              <a:rPr lang="it-IT" b="1" dirty="0"/>
              <a:t>dell'allontanamento familiare. - P.I.P.P.I</a:t>
            </a:r>
            <a:r>
              <a:rPr lang="it-IT" dirty="0" smtClean="0"/>
              <a:t>.; </a:t>
            </a:r>
          </a:p>
          <a:p>
            <a:pPr marL="514350" indent="-514350">
              <a:buFont typeface="+mj-lt"/>
              <a:buAutoNum type="alphaLcPeriod"/>
            </a:pPr>
            <a:r>
              <a:rPr lang="it-IT" b="1" dirty="0" smtClean="0"/>
              <a:t>servizi </a:t>
            </a:r>
            <a:r>
              <a:rPr lang="it-IT" b="1" dirty="0"/>
              <a:t>per la residenza </a:t>
            </a:r>
            <a:r>
              <a:rPr lang="it-IT" b="1" dirty="0" smtClean="0"/>
              <a:t>fittizia</a:t>
            </a:r>
            <a:r>
              <a:rPr lang="it-IT" dirty="0"/>
              <a:t>;</a:t>
            </a:r>
            <a:r>
              <a:rPr lang="it-IT" dirty="0" smtClean="0"/>
              <a:t> </a:t>
            </a:r>
            <a:endParaRPr lang="it-IT" dirty="0"/>
          </a:p>
          <a:p>
            <a:pPr marL="514350" indent="-514350">
              <a:buFont typeface="+mj-lt"/>
              <a:buAutoNum type="alphaLcPeriod"/>
            </a:pPr>
            <a:r>
              <a:rPr lang="it-IT" b="1" dirty="0" smtClean="0"/>
              <a:t>progetti </a:t>
            </a:r>
            <a:r>
              <a:rPr lang="it-IT" b="1" dirty="0"/>
              <a:t>per il dopo di noi e per la vita indipendente</a:t>
            </a:r>
            <a:r>
              <a:rPr lang="it-IT" dirty="0"/>
              <a:t>. </a:t>
            </a:r>
            <a:endParaRPr lang="it-IT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63220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B050"/>
                </a:solidFill>
              </a:rPr>
              <a:t/>
            </a:r>
            <a:br>
              <a:rPr lang="it-IT" b="1" dirty="0" smtClean="0">
                <a:solidFill>
                  <a:srgbClr val="00B050"/>
                </a:solidFill>
              </a:rPr>
            </a:br>
            <a:r>
              <a:rPr lang="it-IT" b="1" dirty="0" smtClean="0">
                <a:solidFill>
                  <a:srgbClr val="00B050"/>
                </a:solidFill>
              </a:rPr>
              <a:t>LEPS </a:t>
            </a:r>
            <a:r>
              <a:rPr lang="it-IT" b="1" dirty="0" smtClean="0">
                <a:solidFill>
                  <a:srgbClr val="00B050"/>
                </a:solidFill>
              </a:rPr>
              <a:t>e </a:t>
            </a:r>
            <a:r>
              <a:rPr lang="it-IT" sz="4000" b="1" dirty="0">
                <a:solidFill>
                  <a:srgbClr val="00B050"/>
                </a:solidFill>
                <a:latin typeface="Times New Roman"/>
              </a:rPr>
              <a:t>r</a:t>
            </a:r>
            <a:r>
              <a:rPr lang="it-IT" sz="4000" b="1" dirty="0" smtClean="0">
                <a:solidFill>
                  <a:srgbClr val="00B050"/>
                </a:solidFill>
                <a:latin typeface="Times New Roman"/>
              </a:rPr>
              <a:t>uolo </a:t>
            </a:r>
            <a:r>
              <a:rPr lang="it-IT" sz="4000" b="1" dirty="0">
                <a:solidFill>
                  <a:srgbClr val="00B050"/>
                </a:solidFill>
                <a:latin typeface="Times New Roman"/>
              </a:rPr>
              <a:t>degli Ambiti </a:t>
            </a:r>
            <a:r>
              <a:rPr lang="it-IT" sz="4000" b="1" dirty="0" smtClean="0">
                <a:solidFill>
                  <a:srgbClr val="00B050"/>
                </a:solidFill>
                <a:latin typeface="Times New Roman"/>
              </a:rPr>
              <a:t>sociali</a:t>
            </a:r>
            <a:r>
              <a:rPr lang="it-IT" sz="4000" dirty="0">
                <a:solidFill>
                  <a:srgbClr val="00B050"/>
                </a:solidFill>
                <a:latin typeface="Helvetica Neue Light"/>
              </a:rPr>
              <a:t/>
            </a:r>
            <a:br>
              <a:rPr lang="it-IT" sz="4000" dirty="0">
                <a:solidFill>
                  <a:srgbClr val="00B050"/>
                </a:solidFill>
                <a:latin typeface="Helvetica Neue Light"/>
              </a:rPr>
            </a:br>
            <a:endParaRPr lang="it-IT" sz="40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spcAft>
                <a:spcPts val="1000"/>
              </a:spcAft>
            </a:pPr>
            <a:r>
              <a:rPr lang="it-IT" dirty="0" smtClean="0">
                <a:solidFill>
                  <a:srgbClr val="333333"/>
                </a:solidFill>
                <a:latin typeface="Times New Roman"/>
              </a:rPr>
              <a:t>La Legge di bilancio 2022 chiarisce </a:t>
            </a:r>
            <a:r>
              <a:rPr lang="it-IT" dirty="0">
                <a:solidFill>
                  <a:srgbClr val="333333"/>
                </a:solidFill>
                <a:latin typeface="Times New Roman"/>
              </a:rPr>
              <a:t>che gli ambiti territoriali sociali (ATS) sono la sede necessaria nella quale programmare, coordinare, realizzare e gestire gli interventi, i servizi e le attività utili al raggiungimento dei LEPS nonché a garantire la programmazione, il coordinamento e la realizzazione dell’offerta integrata dei LEPS sul territorio.</a:t>
            </a:r>
            <a:endParaRPr lang="it-IT" dirty="0">
              <a:solidFill>
                <a:srgbClr val="333333"/>
              </a:solidFill>
              <a:latin typeface="Helvetica Neue Light"/>
            </a:endParaRPr>
          </a:p>
          <a:p>
            <a:pPr algn="just">
              <a:spcAft>
                <a:spcPts val="1000"/>
              </a:spcAft>
            </a:pPr>
            <a:r>
              <a:rPr lang="it-IT" dirty="0">
                <a:solidFill>
                  <a:srgbClr val="333333"/>
                </a:solidFill>
                <a:latin typeface="Times New Roman"/>
              </a:rPr>
              <a:t>Inoltre, gli ATS concorrono alla piena attuazione degli interventi previsti dal Programma nazionale di ripresa e resilienza (PNRR) nell’ambito delle politiche per l’inclusione e la coesione sociale.</a:t>
            </a:r>
            <a:endParaRPr lang="it-IT" dirty="0">
              <a:solidFill>
                <a:srgbClr val="333333"/>
              </a:solidFill>
              <a:latin typeface="Helvetica Neue Light"/>
            </a:endParaRPr>
          </a:p>
          <a:p>
            <a:pPr algn="just">
              <a:spcAft>
                <a:spcPts val="1000"/>
              </a:spcAft>
            </a:pPr>
            <a:r>
              <a:rPr lang="it-IT" u="sng" dirty="0" smtClean="0">
                <a:solidFill>
                  <a:srgbClr val="333333"/>
                </a:solidFill>
                <a:latin typeface="Times New Roman"/>
              </a:rPr>
              <a:t>(ci saranno) Linee </a:t>
            </a:r>
            <a:r>
              <a:rPr lang="it-IT" u="sng" dirty="0">
                <a:solidFill>
                  <a:srgbClr val="333333"/>
                </a:solidFill>
                <a:latin typeface="Times New Roman"/>
              </a:rPr>
              <a:t>guida </a:t>
            </a:r>
            <a:r>
              <a:rPr lang="it-IT" dirty="0">
                <a:solidFill>
                  <a:srgbClr val="333333"/>
                </a:solidFill>
                <a:latin typeface="Times New Roman"/>
              </a:rPr>
              <a:t>a garanzia dell’omogeneità del modello organizzativo degli ambiti territoriali sociali e della ripartizione delle risorse assegnate dallo Stato per il finanziamento dei LEPS</a:t>
            </a:r>
            <a:r>
              <a:rPr lang="it-IT" b="1" dirty="0">
                <a:solidFill>
                  <a:srgbClr val="333333"/>
                </a:solidFill>
                <a:latin typeface="Times New Roman"/>
              </a:rPr>
              <a:t> </a:t>
            </a:r>
            <a:r>
              <a:rPr lang="it-IT" b="1" dirty="0" smtClean="0">
                <a:solidFill>
                  <a:srgbClr val="333333"/>
                </a:solidFill>
                <a:latin typeface="Times New Roman"/>
              </a:rPr>
              <a:t> </a:t>
            </a:r>
            <a:endParaRPr lang="it-IT" dirty="0">
              <a:solidFill>
                <a:srgbClr val="333333"/>
              </a:solidFill>
              <a:latin typeface="Helvetica Neue Light"/>
            </a:endParaRPr>
          </a:p>
          <a:p>
            <a:pPr algn="just">
              <a:spcAft>
                <a:spcPts val="1000"/>
              </a:spcAft>
            </a:pPr>
            <a:endParaRPr lang="it-IT" dirty="0">
              <a:solidFill>
                <a:srgbClr val="333333"/>
              </a:solidFill>
              <a:latin typeface="Helvetica Neue Light"/>
            </a:endParaRPr>
          </a:p>
          <a:p>
            <a:endParaRPr lang="it-IT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387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B050"/>
                </a:solidFill>
              </a:rPr>
              <a:t>Sintesi sul Piano nazionale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Parte, anche se gradualmente, la stagione della definizione ed attuazione dei  LEPS</a:t>
            </a:r>
          </a:p>
          <a:p>
            <a:r>
              <a:rPr lang="it-IT" dirty="0" smtClean="0"/>
              <a:t>Finanziati almeno parzialmente dallo Stato</a:t>
            </a:r>
          </a:p>
          <a:p>
            <a:r>
              <a:rPr lang="it-IT" dirty="0" smtClean="0"/>
              <a:t>Collegati al PNRR   </a:t>
            </a:r>
            <a:r>
              <a:rPr lang="it-IT" sz="1600" dirty="0" smtClean="0"/>
              <a:t>(o al PON </a:t>
            </a:r>
            <a:r>
              <a:rPr lang="it-IT" sz="1600" dirty="0" err="1" smtClean="0"/>
              <a:t>Prins</a:t>
            </a:r>
            <a:r>
              <a:rPr lang="it-IT" sz="1600" dirty="0" smtClean="0"/>
              <a:t>)</a:t>
            </a:r>
            <a:r>
              <a:rPr lang="it-IT" dirty="0" smtClean="0"/>
              <a:t>.</a:t>
            </a:r>
          </a:p>
          <a:p>
            <a:endParaRPr lang="it-IT" dirty="0"/>
          </a:p>
          <a:p>
            <a:r>
              <a:rPr lang="it-IT" dirty="0" smtClean="0"/>
              <a:t>Occorre riorientare l’organizzazione dei servizi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628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00B050"/>
                </a:solidFill>
              </a:rPr>
              <a:t>Dunque, nell’immediato futuro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896544"/>
          </a:xfrm>
        </p:spPr>
        <p:txBody>
          <a:bodyPr>
            <a:normAutofit fontScale="47500" lnSpcReduction="20000"/>
          </a:bodyPr>
          <a:lstStyle/>
          <a:p>
            <a:pPr marL="1143000" lvl="0" indent="-1143000">
              <a:buFont typeface="+mj-lt"/>
              <a:buAutoNum type="arabicPeriod"/>
            </a:pPr>
            <a:r>
              <a:rPr lang="it-IT" sz="5900" dirty="0" smtClean="0"/>
              <a:t>Si avvia un lavoro di sviluppo e di costruzione: che nella sanità è di potenziamento dei servizi territoriali e nel sociale è di attuazione di una prima serie di LEPS;</a:t>
            </a:r>
          </a:p>
          <a:p>
            <a:pPr marL="1143000" lvl="0" indent="-1143000">
              <a:buFont typeface="+mj-lt"/>
              <a:buAutoNum type="arabicPeriod"/>
            </a:pPr>
            <a:r>
              <a:rPr lang="it-IT" sz="5900" dirty="0" smtClean="0"/>
              <a:t>Riforme importanti o potenzialmente importanti approvate o in arrivo nel settore sociosanitario;</a:t>
            </a:r>
          </a:p>
          <a:p>
            <a:pPr marL="1143000" lvl="0" indent="-1143000">
              <a:buFont typeface="+mj-lt"/>
              <a:buAutoNum type="arabicPeriod"/>
            </a:pPr>
            <a:r>
              <a:rPr lang="it-IT" sz="5900" dirty="0" smtClean="0"/>
              <a:t>Risorse ed organizzazioni sanitarie e sociali si intrecceranno sempre di più (dipenderà anche dal quadro normativo in itinere). Necessità di maggiore integrazione sociosanitaria e di gestione della </a:t>
            </a:r>
            <a:r>
              <a:rPr lang="it-IT" sz="5900" dirty="0" smtClean="0"/>
              <a:t>stessa.</a:t>
            </a:r>
            <a:endParaRPr lang="it-IT" sz="5900" dirty="0" smtClean="0"/>
          </a:p>
          <a:p>
            <a:pPr marL="0" indent="0">
              <a:buNone/>
            </a:pPr>
            <a:r>
              <a:rPr lang="it-IT" sz="5000" b="1" dirty="0"/>
              <a:t> </a:t>
            </a:r>
            <a:endParaRPr lang="it-IT" sz="5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6818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dirty="0" smtClean="0">
                <a:solidFill>
                  <a:srgbClr val="00B050"/>
                </a:solidFill>
              </a:rPr>
              <a:t>Capitolo 4</a:t>
            </a:r>
          </a:p>
          <a:p>
            <a:pPr marL="0" indent="0" algn="ctr">
              <a:buNone/>
            </a:pPr>
            <a:r>
              <a:rPr lang="it-IT" dirty="0" smtClean="0"/>
              <a:t>	</a:t>
            </a:r>
          </a:p>
          <a:p>
            <a:pPr marL="0" indent="0" algn="ctr">
              <a:buNone/>
            </a:pPr>
            <a:r>
              <a:rPr lang="it-IT" sz="4400" b="1" dirty="0" smtClean="0">
                <a:solidFill>
                  <a:srgbClr val="00B050"/>
                </a:solidFill>
              </a:rPr>
              <a:t>Quali sfide per il middle management?</a:t>
            </a:r>
            <a:endParaRPr lang="it-IT" sz="4400" b="1" dirty="0">
              <a:solidFill>
                <a:srgbClr val="00B05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0422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Quali sfide per il middle management</a:t>
            </a:r>
            <a:endParaRPr lang="it-IT" sz="36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1"/>
            <a:ext cx="8229600" cy="339447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it-IT" b="1" dirty="0" smtClean="0"/>
              <a:t>Il cambiamento andrà gestito. Il middle management avrà un ruolo importante in questa fase </a:t>
            </a:r>
          </a:p>
          <a:p>
            <a:r>
              <a:rPr lang="it-IT" b="1" dirty="0" smtClean="0"/>
              <a:t>Può farlo bene perché ha competenze professionali adeguate</a:t>
            </a:r>
            <a:endParaRPr lang="it-IT" b="1" dirty="0"/>
          </a:p>
          <a:p>
            <a:r>
              <a:rPr lang="it-IT" b="1" dirty="0" smtClean="0"/>
              <a:t>Ma ci sono anche ostacoli (generali o contingenti) o criticità da </a:t>
            </a:r>
            <a:r>
              <a:rPr lang="it-IT" b="1" dirty="0" smtClean="0"/>
              <a:t>superare.</a:t>
            </a:r>
            <a:endParaRPr lang="it-IT" b="1" dirty="0" smtClean="0"/>
          </a:p>
          <a:p>
            <a:endParaRPr lang="it-IT" b="1" dirty="0" smtClean="0"/>
          </a:p>
          <a:p>
            <a:pPr marL="0" indent="0">
              <a:buNone/>
            </a:pPr>
            <a:endParaRPr lang="it-IT" sz="1425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3905076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Quali sfide per il middle management/2</a:t>
            </a:r>
            <a:endParaRPr lang="it-IT" sz="36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1"/>
            <a:ext cx="8229600" cy="339447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it-IT" b="1" dirty="0"/>
              <a:t>Cultura sociale ancillare di quella </a:t>
            </a:r>
            <a:r>
              <a:rPr lang="it-IT" b="1" dirty="0" smtClean="0"/>
              <a:t>sanitaria da superare</a:t>
            </a:r>
            <a:endParaRPr lang="it-IT" b="1" dirty="0"/>
          </a:p>
          <a:p>
            <a:pPr lvl="0"/>
            <a:r>
              <a:rPr lang="it-IT" b="1" dirty="0" smtClean="0"/>
              <a:t>Criticità</a:t>
            </a:r>
            <a:r>
              <a:rPr lang="it-IT" dirty="0" smtClean="0"/>
              <a:t> </a:t>
            </a:r>
            <a:r>
              <a:rPr lang="it-IT" dirty="0"/>
              <a:t>nella disparità di risorse e di status degli operatori fra sanità e sociale</a:t>
            </a:r>
          </a:p>
          <a:p>
            <a:r>
              <a:rPr lang="it-IT" b="1" dirty="0" smtClean="0"/>
              <a:t>Competenze da sviluppare </a:t>
            </a:r>
            <a:r>
              <a:rPr lang="it-IT" dirty="0" smtClean="0"/>
              <a:t>: </a:t>
            </a:r>
            <a:r>
              <a:rPr lang="it-IT" dirty="0" smtClean="0"/>
              <a:t>quella </a:t>
            </a:r>
            <a:r>
              <a:rPr lang="it-IT" dirty="0" smtClean="0"/>
              <a:t>organizzativa, tutti e due i settori sono concentrati sui compiti professionali e sono deboli sul fronte organizzativo e </a:t>
            </a:r>
            <a:r>
              <a:rPr lang="it-IT" dirty="0" smtClean="0"/>
              <a:t>dell’integrazione.</a:t>
            </a:r>
            <a:endParaRPr lang="it-IT" dirty="0" smtClean="0"/>
          </a:p>
          <a:p>
            <a:pPr marL="0" indent="0">
              <a:buNone/>
            </a:pPr>
            <a:endParaRPr lang="it-IT" sz="1425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27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17224336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Quali sfide per il middle management</a:t>
            </a:r>
            <a:endParaRPr lang="it-IT" sz="36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1"/>
            <a:ext cx="8229600" cy="33944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/>
              <a:t>Da potenziare: </a:t>
            </a:r>
            <a:r>
              <a:rPr lang="it-IT" b="1" dirty="0" smtClean="0"/>
              <a:t>Le competenze trasversali ed esterne alla professione:</a:t>
            </a:r>
          </a:p>
          <a:p>
            <a:pPr marL="514350" indent="-514350">
              <a:buFont typeface="+mj-lt"/>
              <a:buAutoNum type="arabicPeriod"/>
            </a:pPr>
            <a:r>
              <a:rPr lang="it-IT" b="1" dirty="0" smtClean="0"/>
              <a:t>Tecniche di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it-IT" b="1" dirty="0" smtClean="0"/>
              <a:t>La gestione dei servizi</a:t>
            </a:r>
          </a:p>
          <a:p>
            <a:endParaRPr lang="it-IT" b="1" dirty="0" smtClean="0"/>
          </a:p>
          <a:p>
            <a:pPr marL="514350" indent="-514350">
              <a:buFont typeface="+mj-lt"/>
              <a:buAutoNum type="arabicPeriod"/>
            </a:pPr>
            <a:endParaRPr lang="it-IT" dirty="0" smtClean="0"/>
          </a:p>
          <a:p>
            <a:pPr marL="0" indent="0">
              <a:buNone/>
            </a:pPr>
            <a:endParaRPr lang="it-IT" sz="1425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28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7602842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Tecniche di management</a:t>
            </a:r>
            <a:endParaRPr lang="it-IT" sz="36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2057401"/>
            <a:ext cx="8229600" cy="339447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it-IT" sz="2800" dirty="0" smtClean="0"/>
              <a:t>Le funzioni del middle manager: il controllo, la valutazione, la valorizzazione delle risorse umane</a:t>
            </a:r>
          </a:p>
          <a:p>
            <a:pPr marL="514350" indent="-514350">
              <a:buAutoNum type="arabicPeriod"/>
            </a:pPr>
            <a:r>
              <a:rPr lang="it-IT" sz="2800" dirty="0" err="1" smtClean="0"/>
              <a:t>Problem</a:t>
            </a:r>
            <a:r>
              <a:rPr lang="it-IT" sz="2800" dirty="0" smtClean="0"/>
              <a:t> </a:t>
            </a:r>
            <a:r>
              <a:rPr lang="it-IT" sz="2800" dirty="0" err="1" smtClean="0"/>
              <a:t>solving</a:t>
            </a:r>
            <a:r>
              <a:rPr lang="it-IT" sz="2800" dirty="0"/>
              <a:t> </a:t>
            </a:r>
            <a:r>
              <a:rPr lang="it-IT" sz="2800" dirty="0" smtClean="0"/>
              <a:t>e orientamento ai risultati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La programmazione e l’organizzazione del lavoro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La concertazione, la negoziazione e la gestione dei conflitti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La gestione del tempo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Sviluppare la creatività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Il lavoro di gruppi e le équipe multidisciplinari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La gestione delle riunioni</a:t>
            </a:r>
          </a:p>
          <a:p>
            <a:pPr marL="514350" indent="-514350">
              <a:buFont typeface="+mj-lt"/>
              <a:buAutoNum type="arabicPeriod"/>
            </a:pPr>
            <a:endParaRPr lang="it-IT" dirty="0" smtClean="0"/>
          </a:p>
          <a:p>
            <a:pPr marL="0" indent="0">
              <a:buNone/>
            </a:pPr>
            <a:endParaRPr lang="it-IT" sz="1425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29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124654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spcBef>
                <a:spcPct val="20000"/>
              </a:spcBef>
              <a:buChar char="–"/>
              <a:defRPr sz="2100" b="1"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800" b="1"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spcBef>
                <a:spcPct val="20000"/>
              </a:spcBef>
              <a:buChar char="–"/>
              <a:defRPr sz="1500" b="1"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5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4DFD256-249B-4538-8771-3FA384DBD777}" type="slidenum">
              <a:rPr lang="it-IT" altLang="it-IT" sz="1050" b="0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it-IT" altLang="it-IT" sz="1050" b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10" y="1307085"/>
            <a:ext cx="8229330" cy="369332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2400" b="1" dirty="0" smtClean="0">
                <a:solidFill>
                  <a:srgbClr val="0070C0"/>
                </a:solidFill>
              </a:rPr>
              <a:t>I TEMI</a:t>
            </a:r>
            <a:endParaRPr lang="it-IT" sz="2400" b="1" dirty="0">
              <a:solidFill>
                <a:srgbClr val="0070C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400300"/>
            <a:ext cx="7772400" cy="30861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4400" b="1" dirty="0" smtClean="0">
                <a:solidFill>
                  <a:srgbClr val="00B050"/>
                </a:solidFill>
              </a:rPr>
              <a:t>PNRR: </a:t>
            </a:r>
            <a:r>
              <a:rPr lang="it-IT" altLang="it-IT" sz="4400" b="1" dirty="0" smtClean="0">
                <a:solidFill>
                  <a:srgbClr val="0070C0"/>
                </a:solidFill>
              </a:rPr>
              <a:t>LE RIFORME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4400" b="1" dirty="0" smtClean="0">
                <a:solidFill>
                  <a:srgbClr val="00B050"/>
                </a:solidFill>
              </a:rPr>
              <a:t>PNRR: </a:t>
            </a:r>
            <a:r>
              <a:rPr lang="it-IT" altLang="it-IT" sz="4400" b="1" dirty="0" smtClean="0">
                <a:solidFill>
                  <a:srgbClr val="0070C0"/>
                </a:solidFill>
              </a:rPr>
              <a:t>GLI INVESTIMENTI</a:t>
            </a:r>
            <a:endParaRPr lang="it-IT" altLang="it-IT" sz="4400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it-IT" sz="4400" b="1" dirty="0" smtClean="0">
                <a:solidFill>
                  <a:srgbClr val="00B050"/>
                </a:solidFill>
              </a:rPr>
              <a:t>PIANO NAZIONALE: </a:t>
            </a:r>
            <a:r>
              <a:rPr lang="it-IT" sz="4400" b="1" dirty="0" smtClean="0">
                <a:solidFill>
                  <a:srgbClr val="0070C0"/>
                </a:solidFill>
              </a:rPr>
              <a:t>I LEPS</a:t>
            </a:r>
            <a:endParaRPr lang="it-IT" altLang="it-IT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85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00B050"/>
                </a:solidFill>
              </a:rPr>
              <a:t>La gestione dei servizi</a:t>
            </a:r>
            <a:endParaRPr lang="it-IT" sz="36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395536" y="1772816"/>
            <a:ext cx="8291264" cy="367905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t-IT" sz="2800" dirty="0" smtClean="0"/>
              <a:t>Le </a:t>
            </a:r>
            <a:r>
              <a:rPr lang="it-IT" sz="2800" dirty="0" smtClean="0"/>
              <a:t>esternalizzazioni/gare d’appalto (quando, come, il controllo, gli indicatori)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I rapporti e le collaborazioni con il terzo settore (co-progettazioni, ecc.)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Accessibilità digitale dei servizi</a:t>
            </a:r>
          </a:p>
          <a:p>
            <a:pPr marL="514350" indent="-514350">
              <a:buAutoNum type="arabicPeriod"/>
            </a:pPr>
            <a:r>
              <a:rPr lang="it-IT" sz="2800" dirty="0" smtClean="0"/>
              <a:t>L’integrazione </a:t>
            </a:r>
            <a:r>
              <a:rPr lang="it-IT" sz="2800" dirty="0" smtClean="0"/>
              <a:t>sociosanitaria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t-IT" sz="2800" dirty="0"/>
              <a:t>La reingegnerizzazione dei processi</a:t>
            </a:r>
          </a:p>
          <a:p>
            <a:pPr marL="514350" indent="-514350">
              <a:buAutoNum type="arabicPeriod"/>
            </a:pPr>
            <a:endParaRPr lang="it-IT" sz="2800" dirty="0" smtClean="0"/>
          </a:p>
          <a:p>
            <a:pPr marL="514350" indent="-514350">
              <a:buFont typeface="+mj-lt"/>
              <a:buAutoNum type="arabicPeriod"/>
            </a:pPr>
            <a:endParaRPr lang="it-IT" dirty="0" smtClean="0"/>
          </a:p>
          <a:p>
            <a:pPr marL="0" indent="0">
              <a:buNone/>
            </a:pPr>
            <a:endParaRPr lang="it-IT" sz="1425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30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2687422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00B050"/>
                </a:solidFill>
              </a:rPr>
              <a:t>Conclusioni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dirty="0"/>
              <a:t>Sono in arrivo nuove norme e risorse significative per rinnovare l’assistenza territoriale.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/>
              <a:t>Una occasione importante.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/>
              <a:t>Bisognerà essere capaci – a tutti i livelli – di cogliere questa occasione per riformare l’assistenza territoriale ed in particolare l’assistenza domiciliare per </a:t>
            </a:r>
            <a:r>
              <a:rPr lang="it-IT" dirty="0" smtClean="0"/>
              <a:t>far fare </a:t>
            </a:r>
            <a:r>
              <a:rPr lang="it-IT" dirty="0"/>
              <a:t>un salto di qualità al welfare italiano.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251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B050"/>
                </a:solidFill>
              </a:rPr>
              <a:t>Non mancano le criticità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Insufficiente collegamento </a:t>
            </a:r>
            <a:r>
              <a:rPr lang="it-IT" dirty="0" smtClean="0"/>
              <a:t>fra riforme e investimenti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Insufficiente  </a:t>
            </a:r>
            <a:r>
              <a:rPr lang="it-IT" dirty="0" smtClean="0"/>
              <a:t>collegamento fra investimenti sociali e sanitari</a:t>
            </a:r>
          </a:p>
          <a:p>
            <a:endParaRPr lang="it-IT" dirty="0"/>
          </a:p>
          <a:p>
            <a:r>
              <a:rPr lang="it-IT" dirty="0" smtClean="0"/>
              <a:t>Il tema dell’integrazione viene richiamato in diverse occasioni (non in tutte). Il tema è in campo ma non ancora risolto. Ns. ruolo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sz="2800" dirty="0" smtClean="0">
                <a:solidFill>
                  <a:prstClr val="black"/>
                </a:solidFill>
                <a:ea typeface="+mj-ea"/>
                <a:cs typeface="+mj-cs"/>
              </a:rPr>
              <a:t>Le </a:t>
            </a:r>
            <a:r>
              <a:rPr lang="it-IT" sz="2800" dirty="0">
                <a:solidFill>
                  <a:prstClr val="black"/>
                </a:solidFill>
                <a:ea typeface="+mj-ea"/>
                <a:cs typeface="+mj-cs"/>
              </a:rPr>
              <a:t>riforme si fanno con le </a:t>
            </a:r>
            <a:r>
              <a:rPr lang="it-IT" sz="2800" dirty="0" smtClean="0">
                <a:solidFill>
                  <a:prstClr val="black"/>
                </a:solidFill>
                <a:ea typeface="+mj-ea"/>
                <a:cs typeface="+mj-cs"/>
              </a:rPr>
              <a:t>persone: assunzioni</a:t>
            </a:r>
            <a:r>
              <a:rPr lang="it-IT" sz="2800" dirty="0">
                <a:solidFill>
                  <a:prstClr val="black"/>
                </a:solidFill>
                <a:ea typeface="+mj-ea"/>
                <a:cs typeface="+mj-cs"/>
              </a:rPr>
              <a:t>, formazione.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Franco Pesaresi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7796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 noChangeArrowheads="1"/>
          </p:cNvSpPr>
          <p:nvPr>
            <p:ph idx="4294967295"/>
          </p:nvPr>
        </p:nvSpPr>
        <p:spPr>
          <a:xfrm>
            <a:off x="225352" y="1322766"/>
            <a:ext cx="8461448" cy="410648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charset="0"/>
              <a:buNone/>
            </a:pPr>
            <a:endParaRPr lang="it-IT" altLang="it-IT" sz="4500" b="1" u="sng" dirty="0">
              <a:solidFill>
                <a:srgbClr val="00B050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it-IT" altLang="it-IT" sz="4500" b="1" u="sng" dirty="0">
                <a:solidFill>
                  <a:srgbClr val="00B050"/>
                </a:solidFill>
              </a:rPr>
              <a:t>GRAZIE PER L’ATTENZIONE</a:t>
            </a:r>
          </a:p>
          <a:p>
            <a:pPr eaLnBrk="1" hangingPunct="1">
              <a:buFont typeface="Arial" charset="0"/>
              <a:buNone/>
            </a:pPr>
            <a:endParaRPr lang="it-IT" altLang="it-IT" sz="1800" b="1" dirty="0"/>
          </a:p>
          <a:p>
            <a:pPr eaLnBrk="1" hangingPunct="1">
              <a:buFont typeface="Arial" charset="0"/>
              <a:buNone/>
            </a:pPr>
            <a:endParaRPr lang="it-IT" altLang="it-IT" sz="1800" b="1" dirty="0"/>
          </a:p>
          <a:p>
            <a:pPr eaLnBrk="1" hangingPunct="1">
              <a:buFont typeface="Arial" charset="0"/>
              <a:buNone/>
            </a:pPr>
            <a:endParaRPr lang="it-IT" altLang="it-IT" sz="1800" b="1" dirty="0"/>
          </a:p>
          <a:p>
            <a:pPr eaLnBrk="1" hangingPunct="1">
              <a:buFont typeface="Arial" charset="0"/>
              <a:buNone/>
            </a:pPr>
            <a:endParaRPr lang="it-IT" altLang="it-IT" sz="1800" b="1" dirty="0"/>
          </a:p>
          <a:p>
            <a:pPr eaLnBrk="1" hangingPunct="1">
              <a:buFont typeface="Arial" charset="0"/>
              <a:buNone/>
            </a:pPr>
            <a:endParaRPr lang="it-IT" altLang="it-IT" sz="1800" b="1" dirty="0"/>
          </a:p>
          <a:p>
            <a:pPr algn="ctr" eaLnBrk="1" hangingPunct="1">
              <a:buFont typeface="Arial" charset="0"/>
              <a:buNone/>
            </a:pPr>
            <a:r>
              <a:rPr lang="it-IT" altLang="it-IT" sz="2700" b="1" dirty="0"/>
              <a:t>e-mail:</a:t>
            </a:r>
            <a:r>
              <a:rPr lang="it-IT" altLang="it-IT" sz="2700" b="1" dirty="0">
                <a:solidFill>
                  <a:srgbClr val="00B050"/>
                </a:solidFill>
              </a:rPr>
              <a:t> </a:t>
            </a:r>
            <a:r>
              <a:rPr lang="it-IT" altLang="it-IT" sz="2700" b="1" dirty="0">
                <a:solidFill>
                  <a:schemeClr val="tx2"/>
                </a:solidFill>
                <a:hlinkClick r:id="rId3"/>
              </a:rPr>
              <a:t>franco.pesaresi@gmail.com</a:t>
            </a:r>
            <a:endParaRPr lang="it-IT" altLang="it-IT" sz="2700" b="1" dirty="0">
              <a:solidFill>
                <a:schemeClr val="tx2"/>
              </a:solidFill>
            </a:endParaRPr>
          </a:p>
          <a:p>
            <a:pPr algn="ctr" eaLnBrk="1" hangingPunct="1">
              <a:buFont typeface="Arial" charset="0"/>
              <a:buNone/>
            </a:pPr>
            <a:endParaRPr lang="it-IT" altLang="it-IT" sz="3000" b="1" dirty="0">
              <a:solidFill>
                <a:schemeClr val="tx2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it-IT" altLang="it-IT" sz="3000" b="1" dirty="0">
                <a:solidFill>
                  <a:schemeClr val="tx2"/>
                </a:solidFill>
              </a:rPr>
              <a:t>Blog:     </a:t>
            </a:r>
            <a:r>
              <a:rPr lang="it-IT" altLang="it-IT" sz="3000" b="1" dirty="0">
                <a:solidFill>
                  <a:srgbClr val="2C0FDB"/>
                </a:solidFill>
              </a:rPr>
              <a:t>francopesaresi.blogspot.com/</a:t>
            </a:r>
            <a:r>
              <a:rPr lang="it-IT" altLang="it-IT" sz="3000" b="1" dirty="0">
                <a:solidFill>
                  <a:srgbClr val="00B050"/>
                </a:solidFill>
              </a:rPr>
              <a:t> </a:t>
            </a:r>
            <a:endParaRPr lang="it-IT" altLang="it-IT" sz="3000" dirty="0"/>
          </a:p>
        </p:txBody>
      </p:sp>
      <p:sp>
        <p:nvSpPr>
          <p:cNvPr id="26627" name="Segnaposto numero diapositiva 5"/>
          <p:cNvSpPr txBox="1">
            <a:spLocks noGrp="1"/>
          </p:cNvSpPr>
          <p:nvPr/>
        </p:nvSpPr>
        <p:spPr bwMode="auto">
          <a:xfrm>
            <a:off x="6553200" y="5624514"/>
            <a:ext cx="2133600" cy="27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514884F-7876-42C5-A44F-22C04B050649}" type="slidenum">
              <a:rPr lang="it-IT" altLang="it-IT" sz="9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lang="it-IT" altLang="it-IT" sz="900">
              <a:solidFill>
                <a:srgbClr val="898989"/>
              </a:solidFill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Franco Pesaresi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F29F7-145C-4491-ABD5-F731B0F33921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717542"/>
      </p:ext>
    </p:extLst>
  </p:cSld>
  <p:clrMapOvr>
    <a:masterClrMapping/>
  </p:clrMapOvr>
  <p:transition spd="med">
    <p:pull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1022350"/>
            <a:ext cx="8229600" cy="44295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5400" b="1" dirty="0">
                <a:solidFill>
                  <a:srgbClr val="00B050"/>
                </a:solidFill>
              </a:rPr>
              <a:t>Capitolo </a:t>
            </a:r>
            <a:r>
              <a:rPr lang="it-IT" sz="5400" b="1" dirty="0" smtClean="0">
                <a:solidFill>
                  <a:srgbClr val="00B050"/>
                </a:solidFill>
              </a:rPr>
              <a:t>1</a:t>
            </a:r>
            <a:endParaRPr lang="it-IT" sz="54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it-IT" sz="54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it-IT" sz="5400" b="1" dirty="0">
                <a:solidFill>
                  <a:srgbClr val="00B050"/>
                </a:solidFill>
              </a:rPr>
              <a:t>LE RIFORME DEL PNRR</a:t>
            </a:r>
          </a:p>
          <a:p>
            <a:pPr marL="0" indent="0" algn="ctr">
              <a:buNone/>
            </a:pPr>
            <a:r>
              <a:rPr lang="it-IT" sz="3600" b="1" dirty="0">
                <a:solidFill>
                  <a:srgbClr val="00B050"/>
                </a:solidFill>
              </a:rPr>
              <a:t>che influenzeranno l’assistenza </a:t>
            </a:r>
            <a:r>
              <a:rPr lang="it-IT" sz="3600" b="1" dirty="0" smtClean="0">
                <a:solidFill>
                  <a:srgbClr val="00B050"/>
                </a:solidFill>
              </a:rPr>
              <a:t>sociosanitaria</a:t>
            </a:r>
            <a:endParaRPr lang="it-IT" sz="36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it-IT" sz="54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2745433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10" y="353559"/>
            <a:ext cx="8229330" cy="984885"/>
          </a:xfrm>
        </p:spPr>
        <p:txBody>
          <a:bodyPr/>
          <a:lstStyle/>
          <a:p>
            <a:r>
              <a:rPr lang="it-IT" sz="3200" b="1" dirty="0" smtClean="0">
                <a:solidFill>
                  <a:srgbClr val="00B050"/>
                </a:solidFill>
              </a:rPr>
              <a:t>Le riforme sanitarie e sociali che influenzeranno l’assistenza territoriale</a:t>
            </a:r>
            <a:endParaRPr lang="it-IT" sz="3200" b="1" dirty="0">
              <a:solidFill>
                <a:srgbClr val="00B050"/>
              </a:solidFill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/>
          </p:nvPr>
        </p:nvSpPr>
        <p:spPr>
          <a:xfrm>
            <a:off x="323528" y="1604520"/>
            <a:ext cx="8362912" cy="4488776"/>
          </a:xfrm>
        </p:spPr>
        <p:txBody>
          <a:bodyPr>
            <a:normAutofit lnSpcReduction="10000"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r>
              <a:rPr lang="it-IT" sz="1800" dirty="0" smtClean="0"/>
              <a:t>Legge delega sul «Family </a:t>
            </a:r>
            <a:r>
              <a:rPr lang="it-IT" sz="1800" dirty="0" err="1" smtClean="0"/>
              <a:t>act</a:t>
            </a:r>
            <a:r>
              <a:rPr lang="it-IT" sz="1800" dirty="0" smtClean="0"/>
              <a:t>»</a:t>
            </a:r>
            <a:r>
              <a:rPr lang="it-IT" sz="1400" dirty="0" smtClean="0"/>
              <a:t> </a:t>
            </a:r>
            <a:r>
              <a:rPr lang="it-IT" sz="1100" i="1" dirty="0" smtClean="0"/>
              <a:t>(Approvata. In attesa dei decreti attuativi)</a:t>
            </a:r>
            <a:endParaRPr lang="it-IT" sz="1100" i="1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602808"/>
              </p:ext>
            </p:extLst>
          </p:nvPr>
        </p:nvGraphicFramePr>
        <p:xfrm>
          <a:off x="467544" y="1700808"/>
          <a:ext cx="8280921" cy="3989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/>
                <a:gridCol w="2760307"/>
                <a:gridCol w="2760307"/>
              </a:tblGrid>
              <a:tr h="606391">
                <a:tc>
                  <a:txBody>
                    <a:bodyPr/>
                    <a:lstStyle/>
                    <a:p>
                      <a:r>
                        <a:rPr lang="it-IT" dirty="0" smtClean="0"/>
                        <a:t>Prevenzione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Ospedale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Territorio</a:t>
                      </a:r>
                      <a:endParaRPr lang="it-IT" dirty="0"/>
                    </a:p>
                  </a:txBody>
                  <a:tcPr/>
                </a:tc>
              </a:tr>
              <a:tr h="1153150">
                <a:tc>
                  <a:txBody>
                    <a:bodyPr/>
                    <a:lstStyle/>
                    <a:p>
                      <a:r>
                        <a:rPr lang="it-IT" dirty="0" smtClean="0"/>
                        <a:t>Legge sulla prevenzione sanitaria, approccio «</a:t>
                      </a:r>
                      <a:r>
                        <a:rPr lang="it-IT" dirty="0" err="1" smtClean="0"/>
                        <a:t>One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baseline="0" dirty="0" err="1" smtClean="0"/>
                        <a:t>health</a:t>
                      </a:r>
                      <a:r>
                        <a:rPr lang="it-IT" baseline="0" dirty="0" smtClean="0"/>
                        <a:t>». </a:t>
                      </a:r>
                      <a:r>
                        <a:rPr lang="it-IT" sz="1200" baseline="0" dirty="0" smtClean="0"/>
                        <a:t>(</a:t>
                      </a:r>
                      <a:r>
                        <a:rPr lang="it-IT" sz="1200" i="1" baseline="0" dirty="0" smtClean="0"/>
                        <a:t>presentata al Parlamento</a:t>
                      </a:r>
                      <a:r>
                        <a:rPr lang="it-IT" sz="1200" baseline="0" dirty="0" smtClean="0"/>
                        <a:t>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Riorganizzazione degli IRCCS </a:t>
                      </a:r>
                      <a:r>
                        <a:rPr kumimoji="0" lang="it-I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it-IT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presentata al Parlamento</a:t>
                      </a:r>
                      <a:r>
                        <a:rPr kumimoji="0" lang="it-I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Standard organizzativi per assistenza sanitaria territoriale </a:t>
                      </a:r>
                      <a:r>
                        <a:rPr kumimoji="0" lang="it-I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it-IT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Decreto approvato</a:t>
                      </a:r>
                      <a:r>
                        <a:rPr kumimoji="0" lang="it-I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it-IT" dirty="0"/>
                    </a:p>
                  </a:txBody>
                  <a:tcPr>
                    <a:solidFill>
                      <a:srgbClr val="A2FA76"/>
                    </a:solidFill>
                  </a:tcPr>
                </a:tc>
              </a:tr>
              <a:tr h="941193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Legge sulla assistenza</a:t>
                      </a:r>
                      <a:r>
                        <a:rPr lang="it-IT" baseline="0" dirty="0" smtClean="0"/>
                        <a:t> agli anziani </a:t>
                      </a:r>
                      <a:r>
                        <a:rPr lang="it-IT" dirty="0" smtClean="0"/>
                        <a:t>non autosufficienti </a:t>
                      </a:r>
                      <a:r>
                        <a:rPr kumimoji="0" lang="it-I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it-IT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 elaborazione</a:t>
                      </a:r>
                      <a:r>
                        <a:rPr kumimoji="0" lang="it-I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it-IT" dirty="0"/>
                    </a:p>
                  </a:txBody>
                  <a:tcPr>
                    <a:solidFill>
                      <a:srgbClr val="A2FA76"/>
                    </a:solidFill>
                  </a:tcPr>
                </a:tc>
              </a:tr>
              <a:tr h="1064446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Legge riforma sulla disabilità </a:t>
                      </a:r>
                      <a:r>
                        <a:rPr kumimoji="0" lang="it-I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it-IT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approvata. In attesa dei decreti attuativi</a:t>
                      </a:r>
                      <a:r>
                        <a:rPr kumimoji="0" lang="it-IT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it-IT" dirty="0"/>
                    </a:p>
                  </a:txBody>
                  <a:tcPr>
                    <a:solidFill>
                      <a:srgbClr val="A2FA7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088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10" y="507447"/>
            <a:ext cx="8229330" cy="677108"/>
          </a:xfrm>
        </p:spPr>
        <p:txBody>
          <a:bodyPr/>
          <a:lstStyle/>
          <a:p>
            <a:r>
              <a:rPr lang="it-IT" b="1" dirty="0" smtClean="0">
                <a:solidFill>
                  <a:srgbClr val="00B050"/>
                </a:solidFill>
              </a:rPr>
              <a:t>RIFORME MOLTO IMPORTANTI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/>
          </p:nvPr>
        </p:nvSpPr>
        <p:spPr>
          <a:xfrm>
            <a:off x="457110" y="-4078422"/>
            <a:ext cx="8229330" cy="9848850"/>
          </a:xfrm>
        </p:spPr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sz="3200" dirty="0" smtClean="0"/>
              <a:t>Perché saranno approvate in quanto legate al PNRR e ai controlli europei (pena la perdita dei finanziamenti),</a:t>
            </a:r>
          </a:p>
          <a:p>
            <a:endParaRPr lang="it-IT" sz="3200" dirty="0" smtClean="0"/>
          </a:p>
          <a:p>
            <a:r>
              <a:rPr lang="it-IT" sz="3200" dirty="0" smtClean="0"/>
              <a:t>Perché toccano temi strategici,</a:t>
            </a:r>
          </a:p>
          <a:p>
            <a:pPr marL="0" indent="0">
              <a:buNone/>
            </a:pPr>
            <a:endParaRPr lang="it-IT" sz="3200" dirty="0" smtClean="0"/>
          </a:p>
          <a:p>
            <a:r>
              <a:rPr lang="it-IT" sz="3200" dirty="0" smtClean="0"/>
              <a:t>Perché diversamente dal PNRR, rimarranno anche oltre il 2026, quando si esauriranno i finanziamenti.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80697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700" b="1" dirty="0" smtClean="0">
                <a:solidFill>
                  <a:srgbClr val="00B050"/>
                </a:solidFill>
              </a:rPr>
              <a:t>1. </a:t>
            </a:r>
            <a:r>
              <a:rPr lang="it-IT" sz="2700" b="1" dirty="0">
                <a:solidFill>
                  <a:srgbClr val="00B050"/>
                </a:solidFill>
              </a:rPr>
              <a:t>Standard organizzativi per il territorio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395536" y="1412776"/>
            <a:ext cx="8291264" cy="4392488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it-IT" sz="1400" dirty="0" smtClean="0"/>
              <a:t>Approvati gli </a:t>
            </a:r>
            <a:r>
              <a:rPr lang="it-IT" sz="1400" b="1" dirty="0" smtClean="0"/>
              <a:t> </a:t>
            </a:r>
            <a:r>
              <a:rPr lang="it-IT" sz="1400" b="1" dirty="0"/>
              <a:t>standard strutturali, organizzativi e tecnologici omogenei per l’assistenza </a:t>
            </a:r>
            <a:r>
              <a:rPr lang="it-IT" sz="1400" b="1" dirty="0" smtClean="0"/>
              <a:t>territoriale</a:t>
            </a:r>
            <a:r>
              <a:rPr lang="it-IT" sz="1400" dirty="0"/>
              <a:t> </a:t>
            </a:r>
            <a:r>
              <a:rPr lang="it-IT" sz="1400" dirty="0" smtClean="0"/>
              <a:t>nel mese di aprile 2022.</a:t>
            </a:r>
            <a:endParaRPr lang="it-IT" sz="1400" dirty="0"/>
          </a:p>
          <a:p>
            <a:pPr lvl="0"/>
            <a:endParaRPr lang="it-IT" sz="1400" dirty="0"/>
          </a:p>
          <a:p>
            <a:pPr algn="just"/>
            <a:r>
              <a:rPr lang="it-IT" sz="1400" dirty="0"/>
              <a:t>Il documento si presenta come uno strumento organizzativo complementare degli investimenti del PNRR previsti per la sanità territoriale e delle innovazioni introdotte dalla normativa degli ultimi due anni </a:t>
            </a:r>
            <a:r>
              <a:rPr lang="it-IT" sz="1400" dirty="0" smtClean="0"/>
              <a:t>dato </a:t>
            </a:r>
            <a:r>
              <a:rPr lang="it-IT" sz="1400" dirty="0"/>
              <a:t>che definisce gli standard organizzativi  (e strutturali) soprattutto di: </a:t>
            </a:r>
          </a:p>
          <a:p>
            <a:pPr lvl="1" algn="just"/>
            <a:r>
              <a:rPr lang="it-IT" sz="1400" dirty="0"/>
              <a:t>casa della comunità, </a:t>
            </a:r>
          </a:p>
          <a:p>
            <a:pPr lvl="1" algn="just"/>
            <a:r>
              <a:rPr lang="it-IT" sz="1400" dirty="0"/>
              <a:t>ospedale di comunità, </a:t>
            </a:r>
          </a:p>
          <a:p>
            <a:pPr lvl="1" algn="just"/>
            <a:r>
              <a:rPr lang="it-IT" sz="1400" dirty="0"/>
              <a:t>centrale operativa territoriale, </a:t>
            </a:r>
          </a:p>
          <a:p>
            <a:pPr lvl="1" algn="just"/>
            <a:r>
              <a:rPr lang="it-IT" sz="1400" dirty="0"/>
              <a:t>telemedicina, </a:t>
            </a:r>
          </a:p>
          <a:p>
            <a:pPr lvl="1" algn="just"/>
            <a:r>
              <a:rPr lang="it-IT" sz="1400" dirty="0"/>
              <a:t>infermiere di comunità,</a:t>
            </a:r>
          </a:p>
          <a:p>
            <a:pPr lvl="1" algn="just"/>
            <a:r>
              <a:rPr lang="it-IT" sz="1400" dirty="0"/>
              <a:t>unità speciale di continuità assistenziale. </a:t>
            </a:r>
          </a:p>
          <a:p>
            <a:pPr algn="just"/>
            <a:endParaRPr lang="it-IT" sz="1400" dirty="0"/>
          </a:p>
          <a:p>
            <a:pPr algn="just"/>
            <a:r>
              <a:rPr lang="it-IT" sz="1400" dirty="0"/>
              <a:t>Completa il quadro, il ruolo e gli standard per il distretto sanitario insieme alle indicazioni per i servizi territoriali per la salute mentale, le dipendenze, la salute della donna e del bambino e per le attività di  promozione e prevenzione della salute</a:t>
            </a:r>
            <a:r>
              <a:rPr lang="it-IT" sz="1400" dirty="0" smtClean="0"/>
              <a:t>.</a:t>
            </a:r>
          </a:p>
          <a:p>
            <a:pPr marL="0" indent="0" algn="just">
              <a:buNone/>
            </a:pPr>
            <a:endParaRPr lang="it-IT" sz="1400" dirty="0" smtClean="0"/>
          </a:p>
          <a:p>
            <a:pPr algn="just"/>
            <a:r>
              <a:rPr lang="it-IT" sz="1400" dirty="0" smtClean="0"/>
              <a:t>E’ una delle poche riforme sociali e sanitarie che ha un collegamento diretto con gli investimenti previsti.  </a:t>
            </a:r>
            <a:endParaRPr lang="it-IT" sz="1400" dirty="0"/>
          </a:p>
          <a:p>
            <a:endParaRPr lang="it-IT" sz="12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371963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err="1" smtClean="0">
                <a:solidFill>
                  <a:srgbClr val="00B050"/>
                </a:solidFill>
              </a:rPr>
              <a:t>CdC</a:t>
            </a:r>
            <a:r>
              <a:rPr lang="it-IT" sz="3600" b="1" dirty="0" smtClean="0">
                <a:solidFill>
                  <a:srgbClr val="00B050"/>
                </a:solidFill>
              </a:rPr>
              <a:t>: </a:t>
            </a:r>
            <a:r>
              <a:rPr lang="it-IT" sz="3600" b="1" dirty="0" smtClean="0">
                <a:solidFill>
                  <a:srgbClr val="00B050"/>
                </a:solidFill>
              </a:rPr>
              <a:t>Aspetti </a:t>
            </a:r>
            <a:r>
              <a:rPr lang="it-IT" sz="3600" b="1" dirty="0" smtClean="0">
                <a:solidFill>
                  <a:srgbClr val="00B050"/>
                </a:solidFill>
              </a:rPr>
              <a:t>da sottolineare</a:t>
            </a:r>
            <a:endParaRPr lang="it-IT" sz="36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251520" y="1484783"/>
            <a:ext cx="8435280" cy="478113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 fontAlgn="base"/>
            <a:r>
              <a:rPr lang="it-IT" sz="2400" dirty="0">
                <a:solidFill>
                  <a:srgbClr val="333333"/>
                </a:solidFill>
              </a:rPr>
              <a:t>La previsione delle Case della Comunità rappresenta un </a:t>
            </a:r>
            <a:r>
              <a:rPr lang="it-IT" sz="2400" b="1" dirty="0">
                <a:solidFill>
                  <a:srgbClr val="333333"/>
                </a:solidFill>
              </a:rPr>
              <a:t>tentativo di riformare le cure primarie</a:t>
            </a:r>
            <a:r>
              <a:rPr lang="it-IT" sz="2400" dirty="0">
                <a:solidFill>
                  <a:srgbClr val="333333"/>
                </a:solidFill>
              </a:rPr>
              <a:t> e quindi da questo punto di vista merita grande attenzione</a:t>
            </a:r>
            <a:r>
              <a:rPr lang="it-IT" sz="2400" dirty="0" smtClean="0">
                <a:solidFill>
                  <a:srgbClr val="333333"/>
                </a:solidFill>
              </a:rPr>
              <a:t>.</a:t>
            </a:r>
          </a:p>
          <a:p>
            <a:pPr marL="0" indent="0" algn="just" fontAlgn="base">
              <a:buNone/>
            </a:pPr>
            <a:r>
              <a:rPr lang="it-IT" sz="2400" dirty="0" smtClean="0">
                <a:solidFill>
                  <a:srgbClr val="333333"/>
                </a:solidFill>
              </a:rPr>
              <a:t> </a:t>
            </a:r>
            <a:endParaRPr lang="it-IT" sz="1400" dirty="0">
              <a:solidFill>
                <a:srgbClr val="333333"/>
              </a:solidFill>
            </a:endParaRPr>
          </a:p>
          <a:p>
            <a:pPr algn="just" fontAlgn="base"/>
            <a:r>
              <a:rPr lang="it-IT" sz="2400" b="1" dirty="0">
                <a:solidFill>
                  <a:srgbClr val="333333"/>
                </a:solidFill>
              </a:rPr>
              <a:t>Grandi potenzialità di sviluppo del lavoro integrato </a:t>
            </a:r>
            <a:r>
              <a:rPr lang="it-IT" sz="2400" dirty="0">
                <a:solidFill>
                  <a:srgbClr val="333333"/>
                </a:solidFill>
              </a:rPr>
              <a:t>fra le professioni, le discipline e gli enti (sanità e sociale</a:t>
            </a:r>
            <a:r>
              <a:rPr lang="it-IT" sz="2400" dirty="0" smtClean="0">
                <a:solidFill>
                  <a:srgbClr val="333333"/>
                </a:solidFill>
              </a:rPr>
              <a:t>).</a:t>
            </a:r>
          </a:p>
          <a:p>
            <a:pPr algn="just" fontAlgn="base"/>
            <a:endParaRPr lang="it-IT" sz="2400" dirty="0">
              <a:solidFill>
                <a:srgbClr val="333333"/>
              </a:solidFill>
            </a:endParaRPr>
          </a:p>
          <a:p>
            <a:pPr marL="328613" indent="-285750"/>
            <a:r>
              <a:rPr lang="it-IT" sz="2400" dirty="0" smtClean="0"/>
              <a:t>Fra le figure sanitarie è prevista un’assistente sociale, </a:t>
            </a:r>
            <a:r>
              <a:rPr lang="it-IT" sz="2400" b="1" dirty="0" smtClean="0"/>
              <a:t>l’integrazione con i servizi sociali è obbligatoria</a:t>
            </a:r>
            <a:r>
              <a:rPr lang="it-IT" sz="2400" dirty="0" smtClean="0"/>
              <a:t>, possono essere ospitati servizi sociali per anziani e fragili ma il </a:t>
            </a:r>
            <a:r>
              <a:rPr lang="it-IT" sz="2400" b="1" dirty="0" smtClean="0"/>
              <a:t>PUA</a:t>
            </a:r>
            <a:r>
              <a:rPr lang="it-IT" sz="2400" dirty="0" smtClean="0"/>
              <a:t> previsto è solo sanitario.</a:t>
            </a:r>
          </a:p>
          <a:p>
            <a:pPr marL="42863" indent="0">
              <a:buNone/>
            </a:pPr>
            <a:endParaRPr lang="it-IT" sz="1800" b="1" dirty="0"/>
          </a:p>
          <a:p>
            <a:pPr marL="385763" indent="-385763">
              <a:buFont typeface="+mj-lt"/>
              <a:buAutoNum type="arabicPeriod"/>
            </a:pPr>
            <a:endParaRPr lang="it-IT" sz="21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402963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dirty="0" smtClean="0">
                <a:solidFill>
                  <a:srgbClr val="00B050"/>
                </a:solidFill>
              </a:rPr>
              <a:t>2. </a:t>
            </a:r>
            <a:r>
              <a:rPr lang="it-IT" sz="2400" b="1" dirty="0">
                <a:solidFill>
                  <a:srgbClr val="00B050"/>
                </a:solidFill>
              </a:rPr>
              <a:t>Riforma degli interventi per gli anziani non autosufficienti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57200" y="1196752"/>
            <a:ext cx="8229600" cy="442776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it-IT" sz="1800" dirty="0"/>
              <a:t>E’ la riforma  volta ad introdurre un sistema organico di interventi in favore degli anziani non autosufficienti da approvare entro la primavera del 2023</a:t>
            </a:r>
            <a:r>
              <a:rPr lang="it-IT" sz="1800" dirty="0" smtClean="0"/>
              <a:t>. Si parte con legge delega.</a:t>
            </a:r>
            <a:endParaRPr lang="it-IT" sz="1800" dirty="0"/>
          </a:p>
          <a:p>
            <a:pPr marL="0" indent="0">
              <a:buNone/>
            </a:pPr>
            <a:r>
              <a:rPr lang="it-IT" sz="1800" dirty="0"/>
              <a:t> </a:t>
            </a:r>
          </a:p>
          <a:p>
            <a:pPr algn="just"/>
            <a:r>
              <a:rPr lang="it-IT" sz="1800" dirty="0"/>
              <a:t>Il provvedimento è finalizzato anche alla individuazione di </a:t>
            </a:r>
            <a:r>
              <a:rPr lang="it-IT" sz="1800" b="1" dirty="0"/>
              <a:t>livelli essenziali</a:t>
            </a:r>
            <a:r>
              <a:rPr lang="it-IT" sz="1800" dirty="0"/>
              <a:t> delle prestazioni per gli anziani non autosufficienti.</a:t>
            </a:r>
          </a:p>
          <a:p>
            <a:pPr marL="0" indent="0" algn="just">
              <a:buNone/>
            </a:pPr>
            <a:r>
              <a:rPr lang="it-IT" sz="1800" dirty="0"/>
              <a:t>  </a:t>
            </a:r>
            <a:endParaRPr lang="it-IT" sz="1800" dirty="0" smtClean="0"/>
          </a:p>
          <a:p>
            <a:pPr marL="0" indent="0" algn="just">
              <a:buNone/>
            </a:pPr>
            <a:endParaRPr lang="it-IT" sz="1500" dirty="0" smtClean="0"/>
          </a:p>
          <a:p>
            <a:pPr marL="0" indent="0" algn="just">
              <a:buNone/>
            </a:pPr>
            <a:endParaRPr lang="it-IT" sz="1500" dirty="0"/>
          </a:p>
          <a:p>
            <a:pPr algn="just"/>
            <a:r>
              <a:rPr lang="it-IT" sz="1000" dirty="0"/>
              <a:t>I principi fondamentali della riforma sono almeno quelli della: </a:t>
            </a:r>
          </a:p>
          <a:p>
            <a:pPr lvl="1" algn="just"/>
            <a:r>
              <a:rPr lang="it-IT" sz="1000" dirty="0"/>
              <a:t>semplificazione dell’accesso mediante </a:t>
            </a:r>
            <a:r>
              <a:rPr lang="it-IT" sz="1000" b="1" dirty="0"/>
              <a:t>punti unici di accesso </a:t>
            </a:r>
            <a:r>
              <a:rPr lang="it-IT" sz="1000" dirty="0"/>
              <a:t>sociosanitario, </a:t>
            </a:r>
          </a:p>
          <a:p>
            <a:pPr lvl="1" algn="just"/>
            <a:r>
              <a:rPr lang="it-IT" sz="1000" dirty="0"/>
              <a:t>dell’individuazione di modalità di </a:t>
            </a:r>
            <a:r>
              <a:rPr lang="it-IT" sz="1000" b="1" dirty="0"/>
              <a:t>riconoscimento della non autosufficienza </a:t>
            </a:r>
            <a:r>
              <a:rPr lang="it-IT" sz="1000" dirty="0"/>
              <a:t>basate sul </a:t>
            </a:r>
            <a:r>
              <a:rPr lang="it-IT" sz="1000" b="1" dirty="0"/>
              <a:t>bisogno assistenziale</a:t>
            </a:r>
            <a:r>
              <a:rPr lang="it-IT" sz="1000" dirty="0"/>
              <a:t>, </a:t>
            </a:r>
          </a:p>
          <a:p>
            <a:pPr lvl="1" algn="just"/>
            <a:r>
              <a:rPr lang="it-IT" sz="1000" dirty="0"/>
              <a:t>di un </a:t>
            </a:r>
            <a:r>
              <a:rPr lang="it-IT" sz="1000" b="1" dirty="0" err="1"/>
              <a:t>assessment</a:t>
            </a:r>
            <a:r>
              <a:rPr lang="it-IT" sz="1000" b="1" dirty="0"/>
              <a:t> multidimensionale</a:t>
            </a:r>
            <a:r>
              <a:rPr lang="it-IT" sz="1000" dirty="0"/>
              <a:t>, </a:t>
            </a:r>
          </a:p>
          <a:p>
            <a:pPr lvl="1" algn="just"/>
            <a:r>
              <a:rPr lang="it-IT" sz="1000" dirty="0"/>
              <a:t>della definizione di un </a:t>
            </a:r>
            <a:r>
              <a:rPr lang="it-IT" sz="1000" b="1" dirty="0"/>
              <a:t>progetto individualizzato </a:t>
            </a:r>
            <a:r>
              <a:rPr lang="it-IT" sz="1000" dirty="0"/>
              <a:t>che individui e finanzi i sostegni necessari in maniera integrata, favorendo la permanenza a domicilio, nell’ottica della deistituzionalizzazione.  </a:t>
            </a:r>
          </a:p>
          <a:p>
            <a:pPr marL="342900" lvl="1" indent="0" algn="just">
              <a:buNone/>
            </a:pPr>
            <a:r>
              <a:rPr lang="it-IT" sz="1000" dirty="0"/>
              <a:t>Agli stessi fini, saranno potenziate le infrastrutture tecnologiche del </a:t>
            </a:r>
            <a:r>
              <a:rPr lang="it-IT" sz="1000" b="1" dirty="0"/>
              <a:t>sistema informativo </a:t>
            </a:r>
            <a:r>
              <a:rPr lang="it-IT" sz="1000" dirty="0"/>
              <a:t>della non autosufficienza</a:t>
            </a:r>
            <a:r>
              <a:rPr lang="it-IT" sz="1000" dirty="0" smtClean="0"/>
              <a:t>.</a:t>
            </a:r>
          </a:p>
          <a:p>
            <a:pPr marL="342900" lvl="1" indent="0" algn="just">
              <a:buNone/>
            </a:pPr>
            <a:r>
              <a:rPr lang="it-IT" sz="1000" dirty="0" smtClean="0"/>
              <a:t>Il PNRR fa esplicito riferimento ad una </a:t>
            </a:r>
            <a:r>
              <a:rPr lang="it-IT" sz="1000" dirty="0"/>
              <a:t>presa in carico multidimensionale ed </a:t>
            </a:r>
            <a:r>
              <a:rPr lang="it-IT" sz="1000" dirty="0" smtClean="0"/>
              <a:t>integrata degli anziani non autosufficienti, </a:t>
            </a:r>
            <a:r>
              <a:rPr lang="it-IT" sz="1000" dirty="0"/>
              <a:t>mediante un progressivo rafforzamento dei servizi territoriali di </a:t>
            </a:r>
            <a:r>
              <a:rPr lang="it-IT" sz="1000" dirty="0" err="1" smtClean="0"/>
              <a:t>domiciliarità</a:t>
            </a:r>
            <a:r>
              <a:rPr lang="it-IT" sz="1000" dirty="0" smtClean="0"/>
              <a:t>.</a:t>
            </a:r>
            <a:endParaRPr lang="it-IT" sz="1000" dirty="0"/>
          </a:p>
          <a:p>
            <a:pPr marL="342900" lvl="1" indent="0" algn="just">
              <a:buNone/>
            </a:pPr>
            <a:endParaRPr lang="it-IT" sz="1000" dirty="0" smtClean="0"/>
          </a:p>
          <a:p>
            <a:pPr marL="342900" lvl="1" indent="0" algn="just">
              <a:buNone/>
            </a:pPr>
            <a:r>
              <a:rPr lang="it-IT" sz="1000" dirty="0" smtClean="0"/>
              <a:t>Ma </a:t>
            </a:r>
            <a:r>
              <a:rPr lang="it-IT" sz="1000" dirty="0"/>
              <a:t>occorrerà parlare anche di </a:t>
            </a:r>
            <a:r>
              <a:rPr lang="it-IT" sz="1000" dirty="0" err="1"/>
              <a:t>caregiver</a:t>
            </a:r>
            <a:r>
              <a:rPr lang="it-IT" sz="1000" dirty="0"/>
              <a:t> familiari, badanti, indennità di accompagnamento. </a:t>
            </a:r>
            <a:endParaRPr lang="it-IT" sz="1000" dirty="0" smtClean="0"/>
          </a:p>
          <a:p>
            <a:pPr marL="342900" lvl="1" indent="0" algn="just">
              <a:buNone/>
            </a:pPr>
            <a:r>
              <a:rPr lang="it-IT" sz="1000" dirty="0"/>
              <a:t>Non c’è collegamento significativo con investimenti.</a:t>
            </a:r>
          </a:p>
          <a:p>
            <a:pPr marL="0" indent="0">
              <a:buNone/>
            </a:pPr>
            <a:endParaRPr lang="it-IT" sz="12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/>
          <a:lstStyle/>
          <a:p>
            <a:fld id="{3D1F29F7-145C-4491-ABD5-F731B0F33921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3124200" y="5624514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it-IT"/>
              <a:t>Franco Pesaresi</a:t>
            </a:r>
          </a:p>
        </p:txBody>
      </p:sp>
    </p:spTree>
    <p:extLst>
      <p:ext uri="{BB962C8B-B14F-4D97-AF65-F5344CB8AC3E}">
        <p14:creationId xmlns:p14="http://schemas.microsoft.com/office/powerpoint/2010/main" val="10245866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6094</TotalTime>
  <Words>1860</Words>
  <Application>Microsoft Office PowerPoint</Application>
  <PresentationFormat>Presentazione su schermo (4:3)</PresentationFormat>
  <Paragraphs>351</Paragraphs>
  <Slides>33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4" baseType="lpstr">
      <vt:lpstr>Tema di Office</vt:lpstr>
      <vt:lpstr>Presentazione standard di PowerPoint</vt:lpstr>
      <vt:lpstr>Presentazione standard di PowerPoint</vt:lpstr>
      <vt:lpstr>I TEMI</vt:lpstr>
      <vt:lpstr>Presentazione standard di PowerPoint</vt:lpstr>
      <vt:lpstr>Le riforme sanitarie e sociali che influenzeranno l’assistenza territoriale</vt:lpstr>
      <vt:lpstr>RIFORME MOLTO IMPORTANTI</vt:lpstr>
      <vt:lpstr>1. Standard organizzativi per il territorio</vt:lpstr>
      <vt:lpstr>CdC: Aspetti da sottolineare</vt:lpstr>
      <vt:lpstr>2. Riforma degli interventi per gli anziani non autosufficienti</vt:lpstr>
      <vt:lpstr>3. Legge di riforma in materia di disabilità</vt:lpstr>
      <vt:lpstr>Le riforme</vt:lpstr>
      <vt:lpstr>Presentazione standard di PowerPoint</vt:lpstr>
      <vt:lpstr>Presentazione standard di PowerPoint</vt:lpstr>
      <vt:lpstr>POTENZIAMENTO CURE DOMICILIARI</vt:lpstr>
      <vt:lpstr>INVESTIMENTI NEL SOCIALE  CHE RICHIEDONO INTEGRAZIONE SOCIOSANITARIA/1</vt:lpstr>
      <vt:lpstr>INVESTIMENTI NEL SOCIALE  CHE RICHIEDONO INTEGRAZIONE SOCIOSANITARIA/2</vt:lpstr>
      <vt:lpstr>ALTRI INVESTIMENTI NEL SOCIALE  </vt:lpstr>
      <vt:lpstr>Sintesi sugli  INVESTIMENTI del PNRR </vt:lpstr>
      <vt:lpstr>CAPITOLO 3</vt:lpstr>
      <vt:lpstr>Piano nazionale e legge di bilancio 2022</vt:lpstr>
      <vt:lpstr>I LEPS</vt:lpstr>
      <vt:lpstr> LEPS e ruolo degli Ambiti sociali </vt:lpstr>
      <vt:lpstr>Sintesi sul Piano nazionale</vt:lpstr>
      <vt:lpstr>Dunque, nell’immediato futuro</vt:lpstr>
      <vt:lpstr>Presentazione standard di PowerPoint</vt:lpstr>
      <vt:lpstr>Quali sfide per il middle management</vt:lpstr>
      <vt:lpstr>Quali sfide per il middle management/2</vt:lpstr>
      <vt:lpstr>Quali sfide per il middle management</vt:lpstr>
      <vt:lpstr>Tecniche di management</vt:lpstr>
      <vt:lpstr>La gestione dei servizi</vt:lpstr>
      <vt:lpstr>Conclusioni</vt:lpstr>
      <vt:lpstr>Non mancano le criticità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PESARESI Franco</dc:creator>
  <cp:lastModifiedBy>90k8003vix</cp:lastModifiedBy>
  <cp:revision>508</cp:revision>
  <cp:lastPrinted>2022-01-17T21:34:41Z</cp:lastPrinted>
  <dcterms:created xsi:type="dcterms:W3CDTF">2012-10-03T06:50:35Z</dcterms:created>
  <dcterms:modified xsi:type="dcterms:W3CDTF">2022-04-30T16:52:30Z</dcterms:modified>
</cp:coreProperties>
</file>